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1"/>
  </p:notesMasterIdLst>
  <p:sldIdLst>
    <p:sldId id="274" r:id="rId2"/>
    <p:sldId id="482" r:id="rId3"/>
    <p:sldId id="483" r:id="rId4"/>
    <p:sldId id="484" r:id="rId5"/>
    <p:sldId id="485" r:id="rId6"/>
    <p:sldId id="486" r:id="rId7"/>
    <p:sldId id="487" r:id="rId8"/>
    <p:sldId id="488" r:id="rId9"/>
    <p:sldId id="489" r:id="rId10"/>
    <p:sldId id="490" r:id="rId11"/>
    <p:sldId id="491" r:id="rId12"/>
    <p:sldId id="492" r:id="rId13"/>
    <p:sldId id="493" r:id="rId14"/>
    <p:sldId id="494" r:id="rId15"/>
    <p:sldId id="495" r:id="rId16"/>
    <p:sldId id="496" r:id="rId17"/>
    <p:sldId id="497" r:id="rId18"/>
    <p:sldId id="498" r:id="rId19"/>
    <p:sldId id="499" r:id="rId20"/>
    <p:sldId id="500" r:id="rId21"/>
    <p:sldId id="501" r:id="rId22"/>
    <p:sldId id="502" r:id="rId23"/>
    <p:sldId id="503" r:id="rId24"/>
    <p:sldId id="504" r:id="rId25"/>
    <p:sldId id="505" r:id="rId26"/>
    <p:sldId id="506" r:id="rId27"/>
    <p:sldId id="507" r:id="rId28"/>
    <p:sldId id="508" r:id="rId29"/>
    <p:sldId id="275" r:id="rId30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zlachta Piotr" initials="SP" lastIdx="1" clrIdx="0">
    <p:extLst>
      <p:ext uri="{19B8F6BF-5375-455C-9EA6-DF929625EA0E}">
        <p15:presenceInfo xmlns:p15="http://schemas.microsoft.com/office/powerpoint/2012/main" userId="S-1-5-21-3419930908-1354286565-637230989-1303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D77"/>
    <a:srgbClr val="06C65D"/>
    <a:srgbClr val="33CC33"/>
    <a:srgbClr val="69B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3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4D6F04-CCDE-4C57-9E90-A9FE7A62846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1F07F33B-8962-4CC2-B2CA-F5196CE438A0}">
      <dgm:prSet phldrT="[Tekst]"/>
      <dgm:spPr/>
      <dgm:t>
        <a:bodyPr/>
        <a:lstStyle/>
        <a:p>
          <a:r>
            <a:rPr lang="pl-PL" dirty="0"/>
            <a:t>K-</a:t>
          </a:r>
          <a:r>
            <a:rPr lang="pl-PL" dirty="0" err="1"/>
            <a:t>Means</a:t>
          </a:r>
          <a:endParaRPr lang="pl-PL" dirty="0"/>
        </a:p>
      </dgm:t>
    </dgm:pt>
    <dgm:pt modelId="{43F352C4-0D3F-4D68-8EC7-9F65E0E3E2A3}" type="parTrans" cxnId="{44F6B6D0-A1A7-45BE-91C8-5F2E40FCA4CA}">
      <dgm:prSet/>
      <dgm:spPr/>
      <dgm:t>
        <a:bodyPr/>
        <a:lstStyle/>
        <a:p>
          <a:endParaRPr lang="pl-PL"/>
        </a:p>
      </dgm:t>
    </dgm:pt>
    <dgm:pt modelId="{C401D464-D607-443F-B6E7-457BE528F669}" type="sibTrans" cxnId="{44F6B6D0-A1A7-45BE-91C8-5F2E40FCA4CA}">
      <dgm:prSet/>
      <dgm:spPr/>
      <dgm:t>
        <a:bodyPr/>
        <a:lstStyle/>
        <a:p>
          <a:endParaRPr lang="pl-PL"/>
        </a:p>
      </dgm:t>
    </dgm:pt>
    <dgm:pt modelId="{1161483E-52F3-4162-913B-FF1E03F3391B}">
      <dgm:prSet phldrT="[Tekst]"/>
      <dgm:spPr/>
      <dgm:t>
        <a:bodyPr/>
        <a:lstStyle/>
        <a:p>
          <a:r>
            <a:rPr lang="pl-PL" dirty="0" err="1"/>
            <a:t>Mean-Shift</a:t>
          </a:r>
          <a:endParaRPr lang="pl-PL" dirty="0"/>
        </a:p>
      </dgm:t>
    </dgm:pt>
    <dgm:pt modelId="{4ABBCECF-3A5B-46DB-B0E1-AF492B02585C}" type="parTrans" cxnId="{1C372D7B-CB5A-4ECE-B6B5-D8FEEED2F814}">
      <dgm:prSet/>
      <dgm:spPr/>
      <dgm:t>
        <a:bodyPr/>
        <a:lstStyle/>
        <a:p>
          <a:endParaRPr lang="pl-PL"/>
        </a:p>
      </dgm:t>
    </dgm:pt>
    <dgm:pt modelId="{403662C4-E6E0-496C-87D0-A1F5087CBB69}" type="sibTrans" cxnId="{1C372D7B-CB5A-4ECE-B6B5-D8FEEED2F814}">
      <dgm:prSet/>
      <dgm:spPr/>
      <dgm:t>
        <a:bodyPr/>
        <a:lstStyle/>
        <a:p>
          <a:endParaRPr lang="pl-PL"/>
        </a:p>
      </dgm:t>
    </dgm:pt>
    <dgm:pt modelId="{77A2F980-2A7F-4232-B529-02BB71366254}">
      <dgm:prSet phldrT="[Tekst]"/>
      <dgm:spPr/>
      <dgm:t>
        <a:bodyPr/>
        <a:lstStyle/>
        <a:p>
          <a:r>
            <a:rPr lang="pl-PL" dirty="0"/>
            <a:t>BDSCAN</a:t>
          </a:r>
        </a:p>
      </dgm:t>
    </dgm:pt>
    <dgm:pt modelId="{0E796D7A-C266-4101-877B-1F6A1EBE2A8C}" type="parTrans" cxnId="{86081266-C8FA-46C3-8E5D-FF4059CDE072}">
      <dgm:prSet/>
      <dgm:spPr/>
      <dgm:t>
        <a:bodyPr/>
        <a:lstStyle/>
        <a:p>
          <a:endParaRPr lang="pl-PL"/>
        </a:p>
      </dgm:t>
    </dgm:pt>
    <dgm:pt modelId="{845CBA56-18F0-4EE8-ACD2-4CCB93C4A394}" type="sibTrans" cxnId="{86081266-C8FA-46C3-8E5D-FF4059CDE072}">
      <dgm:prSet/>
      <dgm:spPr/>
      <dgm:t>
        <a:bodyPr/>
        <a:lstStyle/>
        <a:p>
          <a:endParaRPr lang="pl-PL"/>
        </a:p>
      </dgm:t>
    </dgm:pt>
    <dgm:pt modelId="{A49786FC-C5A6-499D-86D8-4A0A3261DBCE}">
      <dgm:prSet phldrT="[Tekst]"/>
      <dgm:spPr/>
      <dgm:t>
        <a:bodyPr/>
        <a:lstStyle/>
        <a:p>
          <a:r>
            <a:rPr lang="pl-PL" dirty="0"/>
            <a:t>EM + GMM</a:t>
          </a:r>
        </a:p>
      </dgm:t>
    </dgm:pt>
    <dgm:pt modelId="{5BFCC6D0-82DA-4101-A1D4-B5FBA387B83C}" type="parTrans" cxnId="{2FC66AB8-C611-42CE-85A5-AFBB465B102E}">
      <dgm:prSet/>
      <dgm:spPr/>
      <dgm:t>
        <a:bodyPr/>
        <a:lstStyle/>
        <a:p>
          <a:endParaRPr lang="pl-PL"/>
        </a:p>
      </dgm:t>
    </dgm:pt>
    <dgm:pt modelId="{198DA183-64D9-448B-AEC4-967E52DDCAF3}" type="sibTrans" cxnId="{2FC66AB8-C611-42CE-85A5-AFBB465B102E}">
      <dgm:prSet/>
      <dgm:spPr/>
      <dgm:t>
        <a:bodyPr/>
        <a:lstStyle/>
        <a:p>
          <a:endParaRPr lang="pl-PL"/>
        </a:p>
      </dgm:t>
    </dgm:pt>
    <dgm:pt modelId="{E28C6F75-B76D-4A9D-9EB1-05EA3A5A2E17}">
      <dgm:prSet phldrT="[Tekst]"/>
      <dgm:spPr/>
      <dgm:t>
        <a:bodyPr/>
        <a:lstStyle/>
        <a:p>
          <a:r>
            <a:rPr lang="pl-PL" dirty="0" err="1"/>
            <a:t>Agglomerative</a:t>
          </a:r>
          <a:r>
            <a:rPr lang="pl-PL" dirty="0"/>
            <a:t> </a:t>
          </a:r>
          <a:r>
            <a:rPr lang="pl-PL" dirty="0" err="1"/>
            <a:t>Hierarchical</a:t>
          </a:r>
          <a:r>
            <a:rPr lang="pl-PL" dirty="0"/>
            <a:t> Clustering</a:t>
          </a:r>
        </a:p>
      </dgm:t>
    </dgm:pt>
    <dgm:pt modelId="{1149D296-8747-4BEE-A68C-B1485741B7A9}" type="parTrans" cxnId="{6E5AAFD9-3D7C-4961-8753-71961E36B391}">
      <dgm:prSet/>
      <dgm:spPr/>
      <dgm:t>
        <a:bodyPr/>
        <a:lstStyle/>
        <a:p>
          <a:endParaRPr lang="pl-PL"/>
        </a:p>
      </dgm:t>
    </dgm:pt>
    <dgm:pt modelId="{A1BD3C69-4A60-4227-8AF5-5C9CE47A2331}" type="sibTrans" cxnId="{6E5AAFD9-3D7C-4961-8753-71961E36B391}">
      <dgm:prSet/>
      <dgm:spPr/>
      <dgm:t>
        <a:bodyPr/>
        <a:lstStyle/>
        <a:p>
          <a:endParaRPr lang="pl-PL"/>
        </a:p>
      </dgm:t>
    </dgm:pt>
    <dgm:pt modelId="{CCCC2A95-827B-4FDE-BFC0-EDA6EB6731D3}" type="pres">
      <dgm:prSet presAssocID="{784D6F04-CCDE-4C57-9E90-A9FE7A628467}" presName="Name0" presStyleCnt="0">
        <dgm:presLayoutVars>
          <dgm:chMax val="7"/>
          <dgm:chPref val="7"/>
          <dgm:dir/>
        </dgm:presLayoutVars>
      </dgm:prSet>
      <dgm:spPr/>
    </dgm:pt>
    <dgm:pt modelId="{F09202C2-B06F-4077-A418-1FAED6DE77D7}" type="pres">
      <dgm:prSet presAssocID="{784D6F04-CCDE-4C57-9E90-A9FE7A628467}" presName="Name1" presStyleCnt="0"/>
      <dgm:spPr/>
    </dgm:pt>
    <dgm:pt modelId="{866F5059-F72B-4481-B3CD-B1D2A0FEE367}" type="pres">
      <dgm:prSet presAssocID="{784D6F04-CCDE-4C57-9E90-A9FE7A628467}" presName="cycle" presStyleCnt="0"/>
      <dgm:spPr/>
    </dgm:pt>
    <dgm:pt modelId="{BEEEDAF3-0A13-4BB4-979F-B6E978948C2C}" type="pres">
      <dgm:prSet presAssocID="{784D6F04-CCDE-4C57-9E90-A9FE7A628467}" presName="srcNode" presStyleLbl="node1" presStyleIdx="0" presStyleCnt="5"/>
      <dgm:spPr/>
    </dgm:pt>
    <dgm:pt modelId="{5F57B70C-B9F9-4981-84AD-01E77EC75BCA}" type="pres">
      <dgm:prSet presAssocID="{784D6F04-CCDE-4C57-9E90-A9FE7A628467}" presName="conn" presStyleLbl="parChTrans1D2" presStyleIdx="0" presStyleCnt="1"/>
      <dgm:spPr/>
    </dgm:pt>
    <dgm:pt modelId="{482B3D22-1699-44C0-B08D-5037E95B7B81}" type="pres">
      <dgm:prSet presAssocID="{784D6F04-CCDE-4C57-9E90-A9FE7A628467}" presName="extraNode" presStyleLbl="node1" presStyleIdx="0" presStyleCnt="5"/>
      <dgm:spPr/>
    </dgm:pt>
    <dgm:pt modelId="{2E43D261-25F8-408B-89C5-9430C30CB09D}" type="pres">
      <dgm:prSet presAssocID="{784D6F04-CCDE-4C57-9E90-A9FE7A628467}" presName="dstNode" presStyleLbl="node1" presStyleIdx="0" presStyleCnt="5"/>
      <dgm:spPr/>
    </dgm:pt>
    <dgm:pt modelId="{808E3C96-2A2A-4DF5-8D5F-F5D91BB1E4B8}" type="pres">
      <dgm:prSet presAssocID="{1F07F33B-8962-4CC2-B2CA-F5196CE438A0}" presName="text_1" presStyleLbl="node1" presStyleIdx="0" presStyleCnt="5">
        <dgm:presLayoutVars>
          <dgm:bulletEnabled val="1"/>
        </dgm:presLayoutVars>
      </dgm:prSet>
      <dgm:spPr/>
    </dgm:pt>
    <dgm:pt modelId="{DBC9D0C1-6762-4B94-9E76-A974E5E9EE7C}" type="pres">
      <dgm:prSet presAssocID="{1F07F33B-8962-4CC2-B2CA-F5196CE438A0}" presName="accent_1" presStyleCnt="0"/>
      <dgm:spPr/>
    </dgm:pt>
    <dgm:pt modelId="{7501F3B4-3172-43EF-809E-E1480733E73C}" type="pres">
      <dgm:prSet presAssocID="{1F07F33B-8962-4CC2-B2CA-F5196CE438A0}" presName="accentRepeatNode" presStyleLbl="solidFgAcc1" presStyleIdx="0" presStyleCnt="5"/>
      <dgm:spPr/>
    </dgm:pt>
    <dgm:pt modelId="{6A0D3AF9-9A20-40D8-8348-255D2464D421}" type="pres">
      <dgm:prSet presAssocID="{1161483E-52F3-4162-913B-FF1E03F3391B}" presName="text_2" presStyleLbl="node1" presStyleIdx="1" presStyleCnt="5">
        <dgm:presLayoutVars>
          <dgm:bulletEnabled val="1"/>
        </dgm:presLayoutVars>
      </dgm:prSet>
      <dgm:spPr/>
    </dgm:pt>
    <dgm:pt modelId="{560D7778-870D-4271-BF3B-3548D3AE65DF}" type="pres">
      <dgm:prSet presAssocID="{1161483E-52F3-4162-913B-FF1E03F3391B}" presName="accent_2" presStyleCnt="0"/>
      <dgm:spPr/>
    </dgm:pt>
    <dgm:pt modelId="{F4A61DCE-04F8-4B3D-B90C-CD6DA80FA5C9}" type="pres">
      <dgm:prSet presAssocID="{1161483E-52F3-4162-913B-FF1E03F3391B}" presName="accentRepeatNode" presStyleLbl="solidFgAcc1" presStyleIdx="1" presStyleCnt="5"/>
      <dgm:spPr/>
    </dgm:pt>
    <dgm:pt modelId="{5EDF6290-E523-4711-8293-E328D62460C8}" type="pres">
      <dgm:prSet presAssocID="{77A2F980-2A7F-4232-B529-02BB71366254}" presName="text_3" presStyleLbl="node1" presStyleIdx="2" presStyleCnt="5">
        <dgm:presLayoutVars>
          <dgm:bulletEnabled val="1"/>
        </dgm:presLayoutVars>
      </dgm:prSet>
      <dgm:spPr/>
    </dgm:pt>
    <dgm:pt modelId="{9D6C1EF4-0ECC-4D79-A102-B63BE22F1413}" type="pres">
      <dgm:prSet presAssocID="{77A2F980-2A7F-4232-B529-02BB71366254}" presName="accent_3" presStyleCnt="0"/>
      <dgm:spPr/>
    </dgm:pt>
    <dgm:pt modelId="{2468ED10-A33F-484F-B761-657992C87A6E}" type="pres">
      <dgm:prSet presAssocID="{77A2F980-2A7F-4232-B529-02BB71366254}" presName="accentRepeatNode" presStyleLbl="solidFgAcc1" presStyleIdx="2" presStyleCnt="5"/>
      <dgm:spPr/>
    </dgm:pt>
    <dgm:pt modelId="{B4D30E32-A47D-4C39-9037-194925192ACA}" type="pres">
      <dgm:prSet presAssocID="{A49786FC-C5A6-499D-86D8-4A0A3261DBCE}" presName="text_4" presStyleLbl="node1" presStyleIdx="3" presStyleCnt="5">
        <dgm:presLayoutVars>
          <dgm:bulletEnabled val="1"/>
        </dgm:presLayoutVars>
      </dgm:prSet>
      <dgm:spPr/>
    </dgm:pt>
    <dgm:pt modelId="{9F94AF45-15B8-46B4-9255-7E859ADD4E79}" type="pres">
      <dgm:prSet presAssocID="{A49786FC-C5A6-499D-86D8-4A0A3261DBCE}" presName="accent_4" presStyleCnt="0"/>
      <dgm:spPr/>
    </dgm:pt>
    <dgm:pt modelId="{5C55E4B5-579D-466B-A1CB-8D29A269E364}" type="pres">
      <dgm:prSet presAssocID="{A49786FC-C5A6-499D-86D8-4A0A3261DBCE}" presName="accentRepeatNode" presStyleLbl="solidFgAcc1" presStyleIdx="3" presStyleCnt="5"/>
      <dgm:spPr/>
    </dgm:pt>
    <dgm:pt modelId="{36C5D4A5-2E12-41B7-823D-8E1E1FB0B12A}" type="pres">
      <dgm:prSet presAssocID="{E28C6F75-B76D-4A9D-9EB1-05EA3A5A2E17}" presName="text_5" presStyleLbl="node1" presStyleIdx="4" presStyleCnt="5">
        <dgm:presLayoutVars>
          <dgm:bulletEnabled val="1"/>
        </dgm:presLayoutVars>
      </dgm:prSet>
      <dgm:spPr/>
    </dgm:pt>
    <dgm:pt modelId="{664C6C5E-0D9F-4E12-867D-2B4F45D50391}" type="pres">
      <dgm:prSet presAssocID="{E28C6F75-B76D-4A9D-9EB1-05EA3A5A2E17}" presName="accent_5" presStyleCnt="0"/>
      <dgm:spPr/>
    </dgm:pt>
    <dgm:pt modelId="{D0CC4F8C-8EBF-4BED-A5DD-9C16A90A9046}" type="pres">
      <dgm:prSet presAssocID="{E28C6F75-B76D-4A9D-9EB1-05EA3A5A2E17}" presName="accentRepeatNode" presStyleLbl="solidFgAcc1" presStyleIdx="4" presStyleCnt="5"/>
      <dgm:spPr/>
    </dgm:pt>
  </dgm:ptLst>
  <dgm:cxnLst>
    <dgm:cxn modelId="{9236652F-26CA-4601-A63C-05D0FA19D57C}" type="presOf" srcId="{1F07F33B-8962-4CC2-B2CA-F5196CE438A0}" destId="{808E3C96-2A2A-4DF5-8D5F-F5D91BB1E4B8}" srcOrd="0" destOrd="0" presId="urn:microsoft.com/office/officeart/2008/layout/VerticalCurvedList"/>
    <dgm:cxn modelId="{0D789632-A9D6-4731-9331-3B7A34363FF2}" type="presOf" srcId="{77A2F980-2A7F-4232-B529-02BB71366254}" destId="{5EDF6290-E523-4711-8293-E328D62460C8}" srcOrd="0" destOrd="0" presId="urn:microsoft.com/office/officeart/2008/layout/VerticalCurvedList"/>
    <dgm:cxn modelId="{86081266-C8FA-46C3-8E5D-FF4059CDE072}" srcId="{784D6F04-CCDE-4C57-9E90-A9FE7A628467}" destId="{77A2F980-2A7F-4232-B529-02BB71366254}" srcOrd="2" destOrd="0" parTransId="{0E796D7A-C266-4101-877B-1F6A1EBE2A8C}" sibTransId="{845CBA56-18F0-4EE8-ACD2-4CCB93C4A394}"/>
    <dgm:cxn modelId="{3B7C954D-280E-49CB-8B9D-6B223BA58BDF}" type="presOf" srcId="{C401D464-D607-443F-B6E7-457BE528F669}" destId="{5F57B70C-B9F9-4981-84AD-01E77EC75BCA}" srcOrd="0" destOrd="0" presId="urn:microsoft.com/office/officeart/2008/layout/VerticalCurvedList"/>
    <dgm:cxn modelId="{9654E357-E143-44C9-B262-BEFC5AB31129}" type="presOf" srcId="{A49786FC-C5A6-499D-86D8-4A0A3261DBCE}" destId="{B4D30E32-A47D-4C39-9037-194925192ACA}" srcOrd="0" destOrd="0" presId="urn:microsoft.com/office/officeart/2008/layout/VerticalCurvedList"/>
    <dgm:cxn modelId="{1C372D7B-CB5A-4ECE-B6B5-D8FEEED2F814}" srcId="{784D6F04-CCDE-4C57-9E90-A9FE7A628467}" destId="{1161483E-52F3-4162-913B-FF1E03F3391B}" srcOrd="1" destOrd="0" parTransId="{4ABBCECF-3A5B-46DB-B0E1-AF492B02585C}" sibTransId="{403662C4-E6E0-496C-87D0-A1F5087CBB69}"/>
    <dgm:cxn modelId="{6DE17CA0-86DB-4052-9BC1-3725A54F38D6}" type="presOf" srcId="{1161483E-52F3-4162-913B-FF1E03F3391B}" destId="{6A0D3AF9-9A20-40D8-8348-255D2464D421}" srcOrd="0" destOrd="0" presId="urn:microsoft.com/office/officeart/2008/layout/VerticalCurvedList"/>
    <dgm:cxn modelId="{44DA78B4-686F-4B24-BC99-78A6A1C32EBD}" type="presOf" srcId="{784D6F04-CCDE-4C57-9E90-A9FE7A628467}" destId="{CCCC2A95-827B-4FDE-BFC0-EDA6EB6731D3}" srcOrd="0" destOrd="0" presId="urn:microsoft.com/office/officeart/2008/layout/VerticalCurvedList"/>
    <dgm:cxn modelId="{2FC66AB8-C611-42CE-85A5-AFBB465B102E}" srcId="{784D6F04-CCDE-4C57-9E90-A9FE7A628467}" destId="{A49786FC-C5A6-499D-86D8-4A0A3261DBCE}" srcOrd="3" destOrd="0" parTransId="{5BFCC6D0-82DA-4101-A1D4-B5FBA387B83C}" sibTransId="{198DA183-64D9-448B-AEC4-967E52DDCAF3}"/>
    <dgm:cxn modelId="{44F6B6D0-A1A7-45BE-91C8-5F2E40FCA4CA}" srcId="{784D6F04-CCDE-4C57-9E90-A9FE7A628467}" destId="{1F07F33B-8962-4CC2-B2CA-F5196CE438A0}" srcOrd="0" destOrd="0" parTransId="{43F352C4-0D3F-4D68-8EC7-9F65E0E3E2A3}" sibTransId="{C401D464-D607-443F-B6E7-457BE528F669}"/>
    <dgm:cxn modelId="{6E5AAFD9-3D7C-4961-8753-71961E36B391}" srcId="{784D6F04-CCDE-4C57-9E90-A9FE7A628467}" destId="{E28C6F75-B76D-4A9D-9EB1-05EA3A5A2E17}" srcOrd="4" destOrd="0" parTransId="{1149D296-8747-4BEE-A68C-B1485741B7A9}" sibTransId="{A1BD3C69-4A60-4227-8AF5-5C9CE47A2331}"/>
    <dgm:cxn modelId="{7F666DDE-08CD-48A4-838A-F0C3872A93BC}" type="presOf" srcId="{E28C6F75-B76D-4A9D-9EB1-05EA3A5A2E17}" destId="{36C5D4A5-2E12-41B7-823D-8E1E1FB0B12A}" srcOrd="0" destOrd="0" presId="urn:microsoft.com/office/officeart/2008/layout/VerticalCurvedList"/>
    <dgm:cxn modelId="{365B29A5-E1E2-4183-80D6-852E12EECE1A}" type="presParOf" srcId="{CCCC2A95-827B-4FDE-BFC0-EDA6EB6731D3}" destId="{F09202C2-B06F-4077-A418-1FAED6DE77D7}" srcOrd="0" destOrd="0" presId="urn:microsoft.com/office/officeart/2008/layout/VerticalCurvedList"/>
    <dgm:cxn modelId="{284BD194-1C7F-4B1B-99C1-200669E4D7C9}" type="presParOf" srcId="{F09202C2-B06F-4077-A418-1FAED6DE77D7}" destId="{866F5059-F72B-4481-B3CD-B1D2A0FEE367}" srcOrd="0" destOrd="0" presId="urn:microsoft.com/office/officeart/2008/layout/VerticalCurvedList"/>
    <dgm:cxn modelId="{00F16CAD-3F24-425D-BC8C-0D1E74C511FC}" type="presParOf" srcId="{866F5059-F72B-4481-B3CD-B1D2A0FEE367}" destId="{BEEEDAF3-0A13-4BB4-979F-B6E978948C2C}" srcOrd="0" destOrd="0" presId="urn:microsoft.com/office/officeart/2008/layout/VerticalCurvedList"/>
    <dgm:cxn modelId="{FEB7646B-C05F-4991-BE0E-C96556E0D606}" type="presParOf" srcId="{866F5059-F72B-4481-B3CD-B1D2A0FEE367}" destId="{5F57B70C-B9F9-4981-84AD-01E77EC75BCA}" srcOrd="1" destOrd="0" presId="urn:microsoft.com/office/officeart/2008/layout/VerticalCurvedList"/>
    <dgm:cxn modelId="{20B48042-3761-474D-97B5-6F72B60AD3FA}" type="presParOf" srcId="{866F5059-F72B-4481-B3CD-B1D2A0FEE367}" destId="{482B3D22-1699-44C0-B08D-5037E95B7B81}" srcOrd="2" destOrd="0" presId="urn:microsoft.com/office/officeart/2008/layout/VerticalCurvedList"/>
    <dgm:cxn modelId="{E33569FC-4B7A-4142-A77A-FC8C55DF32D8}" type="presParOf" srcId="{866F5059-F72B-4481-B3CD-B1D2A0FEE367}" destId="{2E43D261-25F8-408B-89C5-9430C30CB09D}" srcOrd="3" destOrd="0" presId="urn:microsoft.com/office/officeart/2008/layout/VerticalCurvedList"/>
    <dgm:cxn modelId="{D5513939-F0A8-4EC1-A56E-58D2EAF07363}" type="presParOf" srcId="{F09202C2-B06F-4077-A418-1FAED6DE77D7}" destId="{808E3C96-2A2A-4DF5-8D5F-F5D91BB1E4B8}" srcOrd="1" destOrd="0" presId="urn:microsoft.com/office/officeart/2008/layout/VerticalCurvedList"/>
    <dgm:cxn modelId="{27588A49-0760-44E2-A1BB-555264363CA0}" type="presParOf" srcId="{F09202C2-B06F-4077-A418-1FAED6DE77D7}" destId="{DBC9D0C1-6762-4B94-9E76-A974E5E9EE7C}" srcOrd="2" destOrd="0" presId="urn:microsoft.com/office/officeart/2008/layout/VerticalCurvedList"/>
    <dgm:cxn modelId="{F8DD9E46-1EA9-4356-918C-F6260823A7D1}" type="presParOf" srcId="{DBC9D0C1-6762-4B94-9E76-A974E5E9EE7C}" destId="{7501F3B4-3172-43EF-809E-E1480733E73C}" srcOrd="0" destOrd="0" presId="urn:microsoft.com/office/officeart/2008/layout/VerticalCurvedList"/>
    <dgm:cxn modelId="{3C1CFCE0-159B-45F1-BF04-2C643B5F92BD}" type="presParOf" srcId="{F09202C2-B06F-4077-A418-1FAED6DE77D7}" destId="{6A0D3AF9-9A20-40D8-8348-255D2464D421}" srcOrd="3" destOrd="0" presId="urn:microsoft.com/office/officeart/2008/layout/VerticalCurvedList"/>
    <dgm:cxn modelId="{7B8B5480-E9FB-41A9-AD70-FCF9F0279B35}" type="presParOf" srcId="{F09202C2-B06F-4077-A418-1FAED6DE77D7}" destId="{560D7778-870D-4271-BF3B-3548D3AE65DF}" srcOrd="4" destOrd="0" presId="urn:microsoft.com/office/officeart/2008/layout/VerticalCurvedList"/>
    <dgm:cxn modelId="{BE45C3D2-934B-4145-8FF1-8C340EFF8E65}" type="presParOf" srcId="{560D7778-870D-4271-BF3B-3548D3AE65DF}" destId="{F4A61DCE-04F8-4B3D-B90C-CD6DA80FA5C9}" srcOrd="0" destOrd="0" presId="urn:microsoft.com/office/officeart/2008/layout/VerticalCurvedList"/>
    <dgm:cxn modelId="{D02A72E1-3D5B-4935-9192-162827C0B429}" type="presParOf" srcId="{F09202C2-B06F-4077-A418-1FAED6DE77D7}" destId="{5EDF6290-E523-4711-8293-E328D62460C8}" srcOrd="5" destOrd="0" presId="urn:microsoft.com/office/officeart/2008/layout/VerticalCurvedList"/>
    <dgm:cxn modelId="{AC1EE379-94FD-4D1D-846E-CAAA81F2BFD9}" type="presParOf" srcId="{F09202C2-B06F-4077-A418-1FAED6DE77D7}" destId="{9D6C1EF4-0ECC-4D79-A102-B63BE22F1413}" srcOrd="6" destOrd="0" presId="urn:microsoft.com/office/officeart/2008/layout/VerticalCurvedList"/>
    <dgm:cxn modelId="{6E177A1F-E464-4899-BD47-292C3E1FA9E9}" type="presParOf" srcId="{9D6C1EF4-0ECC-4D79-A102-B63BE22F1413}" destId="{2468ED10-A33F-484F-B761-657992C87A6E}" srcOrd="0" destOrd="0" presId="urn:microsoft.com/office/officeart/2008/layout/VerticalCurvedList"/>
    <dgm:cxn modelId="{FBA477A4-64AB-4DA6-B3EF-AAE08FEC28B9}" type="presParOf" srcId="{F09202C2-B06F-4077-A418-1FAED6DE77D7}" destId="{B4D30E32-A47D-4C39-9037-194925192ACA}" srcOrd="7" destOrd="0" presId="urn:microsoft.com/office/officeart/2008/layout/VerticalCurvedList"/>
    <dgm:cxn modelId="{9FDF4527-A22C-4BB0-B8A3-DB6FE7F30990}" type="presParOf" srcId="{F09202C2-B06F-4077-A418-1FAED6DE77D7}" destId="{9F94AF45-15B8-46B4-9255-7E859ADD4E79}" srcOrd="8" destOrd="0" presId="urn:microsoft.com/office/officeart/2008/layout/VerticalCurvedList"/>
    <dgm:cxn modelId="{DD1D91A2-9AC8-4A11-92B9-7836E479F113}" type="presParOf" srcId="{9F94AF45-15B8-46B4-9255-7E859ADD4E79}" destId="{5C55E4B5-579D-466B-A1CB-8D29A269E364}" srcOrd="0" destOrd="0" presId="urn:microsoft.com/office/officeart/2008/layout/VerticalCurvedList"/>
    <dgm:cxn modelId="{40FFD8D1-C002-495C-8668-5A642054A8F0}" type="presParOf" srcId="{F09202C2-B06F-4077-A418-1FAED6DE77D7}" destId="{36C5D4A5-2E12-41B7-823D-8E1E1FB0B12A}" srcOrd="9" destOrd="0" presId="urn:microsoft.com/office/officeart/2008/layout/VerticalCurvedList"/>
    <dgm:cxn modelId="{477D556D-0914-4534-9F0A-E8ACFB78F814}" type="presParOf" srcId="{F09202C2-B06F-4077-A418-1FAED6DE77D7}" destId="{664C6C5E-0D9F-4E12-867D-2B4F45D50391}" srcOrd="10" destOrd="0" presId="urn:microsoft.com/office/officeart/2008/layout/VerticalCurvedList"/>
    <dgm:cxn modelId="{9C5CB855-5E7C-4F41-8EA4-DC8B487C82DA}" type="presParOf" srcId="{664C6C5E-0D9F-4E12-867D-2B4F45D50391}" destId="{D0CC4F8C-8EBF-4BED-A5DD-9C16A90A904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57B70C-B9F9-4981-84AD-01E77EC75BCA}">
      <dsp:nvSpPr>
        <dsp:cNvPr id="0" name=""/>
        <dsp:cNvSpPr/>
      </dsp:nvSpPr>
      <dsp:spPr>
        <a:xfrm>
          <a:off x="-5330723" y="-816358"/>
          <a:ext cx="6347592" cy="6347592"/>
        </a:xfrm>
        <a:prstGeom prst="blockArc">
          <a:avLst>
            <a:gd name="adj1" fmla="val 18900000"/>
            <a:gd name="adj2" fmla="val 2700000"/>
            <a:gd name="adj3" fmla="val 34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8E3C96-2A2A-4DF5-8D5F-F5D91BB1E4B8}">
      <dsp:nvSpPr>
        <dsp:cNvPr id="0" name=""/>
        <dsp:cNvSpPr/>
      </dsp:nvSpPr>
      <dsp:spPr>
        <a:xfrm>
          <a:off x="444683" y="294585"/>
          <a:ext cx="8103625" cy="589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795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000" kern="1200" dirty="0"/>
            <a:t>K-</a:t>
          </a:r>
          <a:r>
            <a:rPr lang="pl-PL" sz="3000" kern="1200" dirty="0" err="1"/>
            <a:t>Means</a:t>
          </a:r>
          <a:endParaRPr lang="pl-PL" sz="3000" kern="1200" dirty="0"/>
        </a:p>
      </dsp:txBody>
      <dsp:txXfrm>
        <a:off x="444683" y="294585"/>
        <a:ext cx="8103625" cy="589547"/>
      </dsp:txXfrm>
    </dsp:sp>
    <dsp:sp modelId="{7501F3B4-3172-43EF-809E-E1480733E73C}">
      <dsp:nvSpPr>
        <dsp:cNvPr id="0" name=""/>
        <dsp:cNvSpPr/>
      </dsp:nvSpPr>
      <dsp:spPr>
        <a:xfrm>
          <a:off x="76215" y="220891"/>
          <a:ext cx="736934" cy="7369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0D3AF9-9A20-40D8-8348-255D2464D421}">
      <dsp:nvSpPr>
        <dsp:cNvPr id="0" name=""/>
        <dsp:cNvSpPr/>
      </dsp:nvSpPr>
      <dsp:spPr>
        <a:xfrm>
          <a:off x="867135" y="1178624"/>
          <a:ext cx="7681172" cy="589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795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000" kern="1200" dirty="0" err="1"/>
            <a:t>Mean-Shift</a:t>
          </a:r>
          <a:endParaRPr lang="pl-PL" sz="3000" kern="1200" dirty="0"/>
        </a:p>
      </dsp:txBody>
      <dsp:txXfrm>
        <a:off x="867135" y="1178624"/>
        <a:ext cx="7681172" cy="589547"/>
      </dsp:txXfrm>
    </dsp:sp>
    <dsp:sp modelId="{F4A61DCE-04F8-4B3D-B90C-CD6DA80FA5C9}">
      <dsp:nvSpPr>
        <dsp:cNvPr id="0" name=""/>
        <dsp:cNvSpPr/>
      </dsp:nvSpPr>
      <dsp:spPr>
        <a:xfrm>
          <a:off x="498668" y="1104930"/>
          <a:ext cx="736934" cy="7369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F6290-E523-4711-8293-E328D62460C8}">
      <dsp:nvSpPr>
        <dsp:cNvPr id="0" name=""/>
        <dsp:cNvSpPr/>
      </dsp:nvSpPr>
      <dsp:spPr>
        <a:xfrm>
          <a:off x="996794" y="2062663"/>
          <a:ext cx="7551513" cy="589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795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000" kern="1200" dirty="0"/>
            <a:t>BDSCAN</a:t>
          </a:r>
        </a:p>
      </dsp:txBody>
      <dsp:txXfrm>
        <a:off x="996794" y="2062663"/>
        <a:ext cx="7551513" cy="589547"/>
      </dsp:txXfrm>
    </dsp:sp>
    <dsp:sp modelId="{2468ED10-A33F-484F-B761-657992C87A6E}">
      <dsp:nvSpPr>
        <dsp:cNvPr id="0" name=""/>
        <dsp:cNvSpPr/>
      </dsp:nvSpPr>
      <dsp:spPr>
        <a:xfrm>
          <a:off x="628327" y="1988970"/>
          <a:ext cx="736934" cy="7369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D30E32-A47D-4C39-9037-194925192ACA}">
      <dsp:nvSpPr>
        <dsp:cNvPr id="0" name=""/>
        <dsp:cNvSpPr/>
      </dsp:nvSpPr>
      <dsp:spPr>
        <a:xfrm>
          <a:off x="867135" y="2946702"/>
          <a:ext cx="7681172" cy="589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795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000" kern="1200" dirty="0"/>
            <a:t>EM + GMM</a:t>
          </a:r>
        </a:p>
      </dsp:txBody>
      <dsp:txXfrm>
        <a:off x="867135" y="2946702"/>
        <a:ext cx="7681172" cy="589547"/>
      </dsp:txXfrm>
    </dsp:sp>
    <dsp:sp modelId="{5C55E4B5-579D-466B-A1CB-8D29A269E364}">
      <dsp:nvSpPr>
        <dsp:cNvPr id="0" name=""/>
        <dsp:cNvSpPr/>
      </dsp:nvSpPr>
      <dsp:spPr>
        <a:xfrm>
          <a:off x="498668" y="2873009"/>
          <a:ext cx="736934" cy="7369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5D4A5-2E12-41B7-823D-8E1E1FB0B12A}">
      <dsp:nvSpPr>
        <dsp:cNvPr id="0" name=""/>
        <dsp:cNvSpPr/>
      </dsp:nvSpPr>
      <dsp:spPr>
        <a:xfrm>
          <a:off x="444683" y="3830741"/>
          <a:ext cx="8103625" cy="589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795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000" kern="1200" dirty="0" err="1"/>
            <a:t>Agglomerative</a:t>
          </a:r>
          <a:r>
            <a:rPr lang="pl-PL" sz="3000" kern="1200" dirty="0"/>
            <a:t> </a:t>
          </a:r>
          <a:r>
            <a:rPr lang="pl-PL" sz="3000" kern="1200" dirty="0" err="1"/>
            <a:t>Hierarchical</a:t>
          </a:r>
          <a:r>
            <a:rPr lang="pl-PL" sz="3000" kern="1200" dirty="0"/>
            <a:t> Clustering</a:t>
          </a:r>
        </a:p>
      </dsp:txBody>
      <dsp:txXfrm>
        <a:off x="444683" y="3830741"/>
        <a:ext cx="8103625" cy="589547"/>
      </dsp:txXfrm>
    </dsp:sp>
    <dsp:sp modelId="{D0CC4F8C-8EBF-4BED-A5DD-9C16A90A9046}">
      <dsp:nvSpPr>
        <dsp:cNvPr id="0" name=""/>
        <dsp:cNvSpPr/>
      </dsp:nvSpPr>
      <dsp:spPr>
        <a:xfrm>
          <a:off x="76215" y="3757048"/>
          <a:ext cx="736934" cy="7369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C8205-11B7-4BD5-88A4-8543D2F7435E}" type="datetimeFigureOut">
              <a:rPr lang="pl-PL" smtClean="0"/>
              <a:t>11.10.2023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498D6-1764-42F1-9A4A-D767862E4E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5697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9DB04-EA63-41B7-8C4F-A1B5A8053A37}" type="slidenum">
              <a:rPr lang="pl-PL" smtClean="0">
                <a:solidFill>
                  <a:prstClr val="black"/>
                </a:solidFill>
              </a:rPr>
              <a:pPr/>
              <a:t>1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18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9DB04-EA63-41B7-8C4F-A1B5A8053A37}" type="slidenum">
              <a:rPr lang="pl-PL" smtClean="0">
                <a:solidFill>
                  <a:prstClr val="black"/>
                </a:solidFill>
              </a:rPr>
              <a:pPr/>
              <a:t>29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421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1F16-6DF1-42F0-BDAC-3D6994CBF11D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11.10.2023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17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B5EA-AEF9-4F51-B1DA-24C1D485BAB1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11.10.2023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Obraz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8" y="6235631"/>
            <a:ext cx="1764000" cy="576000"/>
          </a:xfrm>
          <a:prstGeom prst="rect">
            <a:avLst/>
          </a:prstGeom>
        </p:spPr>
      </p:pic>
      <p:sp>
        <p:nvSpPr>
          <p:cNvPr id="8" name="Freeform 5"/>
          <p:cNvSpPr>
            <a:spLocks/>
          </p:cNvSpPr>
          <p:nvPr userDrawn="1"/>
        </p:nvSpPr>
        <p:spPr bwMode="auto">
          <a:xfrm>
            <a:off x="8633522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59115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F92EC7-4B9D-428C-9087-B61AD018EF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7006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D41-9C40-4CC6-8B4D-7E3B982CAA5A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11.10.2023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Obraz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8" y="6235631"/>
            <a:ext cx="1764000" cy="576000"/>
          </a:xfrm>
          <a:prstGeom prst="rect">
            <a:avLst/>
          </a:prstGeom>
        </p:spPr>
      </p:pic>
      <p:sp>
        <p:nvSpPr>
          <p:cNvPr id="8" name="Freeform 5"/>
          <p:cNvSpPr>
            <a:spLocks/>
          </p:cNvSpPr>
          <p:nvPr userDrawn="1"/>
        </p:nvSpPr>
        <p:spPr bwMode="auto">
          <a:xfrm>
            <a:off x="8633522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59115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F92EC7-4B9D-428C-9087-B61AD018EF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0035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 userDrawn="1"/>
        </p:nvSpPr>
        <p:spPr bwMode="auto">
          <a:xfrm>
            <a:off x="8633522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08" y="365127"/>
            <a:ext cx="8613592" cy="89700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07" y="1461752"/>
            <a:ext cx="8613593" cy="4715211"/>
          </a:xfrm>
        </p:spPr>
        <p:txBody>
          <a:bodyPr/>
          <a:lstStyle>
            <a:lvl1pPr>
              <a:defRPr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>
              <a:defRPr>
                <a:latin typeface="Fira Sans" panose="020B0503050000020004" pitchFamily="34" charset="0"/>
                <a:ea typeface="Fira Sans" panose="020B0503050000020004" pitchFamily="34" charset="0"/>
              </a:defRPr>
            </a:lvl2pPr>
            <a:lvl3pPr>
              <a:defRPr>
                <a:latin typeface="Fira Sans" panose="020B0503050000020004" pitchFamily="34" charset="0"/>
                <a:ea typeface="Fira Sans" panose="020B0503050000020004" pitchFamily="34" charset="0"/>
              </a:defRPr>
            </a:lvl3pPr>
            <a:lvl4pPr>
              <a:defRPr>
                <a:latin typeface="Fira Sans" panose="020B0503050000020004" pitchFamily="34" charset="0"/>
                <a:ea typeface="Fira Sans" panose="020B0503050000020004" pitchFamily="34" charset="0"/>
              </a:defRPr>
            </a:lvl4pPr>
            <a:lvl5pPr>
              <a:defRPr>
                <a:latin typeface="Fira Sans" panose="020B0503050000020004" pitchFamily="34" charset="0"/>
                <a:ea typeface="Fira Sans" panose="020B0503050000020004" pitchFamily="34" charset="0"/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5C72A-3A55-44C4-A6B8-9BB6B68E2638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11.10.2023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59115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fld id="{36F92EC7-4B9D-428C-9087-B61AD018EF74}" type="slidenum">
              <a:rPr lang="pl-PL" smtClean="0"/>
              <a:pPr/>
              <a:t>‹#›</a:t>
            </a:fld>
            <a:endParaRPr lang="pl-PL"/>
          </a:p>
        </p:txBody>
      </p:sp>
      <p:pic>
        <p:nvPicPr>
          <p:cNvPr id="7" name="Obraz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8" y="6235631"/>
            <a:ext cx="1764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7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1D9BB-2C9F-40A7-8F19-57DEB151EE5A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11.10.2023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91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B154-A5C0-46B4-A4E3-257A2C5CCD00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11.10.2023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Obraz 7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8" y="6235631"/>
            <a:ext cx="1764000" cy="576000"/>
          </a:xfrm>
          <a:prstGeom prst="rect">
            <a:avLst/>
          </a:prstGeom>
        </p:spPr>
      </p:pic>
      <p:sp>
        <p:nvSpPr>
          <p:cNvPr id="11" name="Freeform 5"/>
          <p:cNvSpPr>
            <a:spLocks/>
          </p:cNvSpPr>
          <p:nvPr userDrawn="1"/>
        </p:nvSpPr>
        <p:spPr bwMode="auto">
          <a:xfrm>
            <a:off x="8633522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59115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F92EC7-4B9D-428C-9087-B61AD018EF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16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366AC-0DEA-4A0F-8700-9CE909CA5FE3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11.10.2023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Obraz 9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8" y="6235631"/>
            <a:ext cx="1764000" cy="576000"/>
          </a:xfrm>
          <a:prstGeom prst="rect">
            <a:avLst/>
          </a:prstGeom>
        </p:spPr>
      </p:pic>
      <p:sp>
        <p:nvSpPr>
          <p:cNvPr id="11" name="Freeform 5"/>
          <p:cNvSpPr>
            <a:spLocks/>
          </p:cNvSpPr>
          <p:nvPr userDrawn="1"/>
        </p:nvSpPr>
        <p:spPr bwMode="auto">
          <a:xfrm>
            <a:off x="8633522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59115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F92EC7-4B9D-428C-9087-B61AD018EF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741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DCA7-E8A2-47AD-92B8-084D19EE1043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11.10.2023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Obraz 5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8" y="6235631"/>
            <a:ext cx="1764000" cy="576000"/>
          </a:xfrm>
          <a:prstGeom prst="rect">
            <a:avLst/>
          </a:prstGeom>
        </p:spPr>
      </p:pic>
      <p:sp>
        <p:nvSpPr>
          <p:cNvPr id="7" name="Freeform 5"/>
          <p:cNvSpPr>
            <a:spLocks/>
          </p:cNvSpPr>
          <p:nvPr userDrawn="1"/>
        </p:nvSpPr>
        <p:spPr bwMode="auto">
          <a:xfrm>
            <a:off x="8633522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59115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F92EC7-4B9D-428C-9087-B61AD018EF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4536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84E4-8C81-469A-9ED6-B9670BE50E40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11.10.2023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Obraz 4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8" y="6235631"/>
            <a:ext cx="1764000" cy="576000"/>
          </a:xfrm>
          <a:prstGeom prst="rect">
            <a:avLst/>
          </a:prstGeom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8633522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59115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F92EC7-4B9D-428C-9087-B61AD018EF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853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BAB5-793E-4EE4-B66F-831F25BA47DF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11.10.2023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Obraz 7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8" y="6235631"/>
            <a:ext cx="1764000" cy="576000"/>
          </a:xfrm>
          <a:prstGeom prst="rect">
            <a:avLst/>
          </a:prstGeom>
        </p:spPr>
      </p:pic>
      <p:sp>
        <p:nvSpPr>
          <p:cNvPr id="9" name="Freeform 5"/>
          <p:cNvSpPr>
            <a:spLocks/>
          </p:cNvSpPr>
          <p:nvPr userDrawn="1"/>
        </p:nvSpPr>
        <p:spPr bwMode="auto">
          <a:xfrm>
            <a:off x="8633522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59115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F92EC7-4B9D-428C-9087-B61AD018EF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241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0CBB-B423-426C-BB5D-F7A190209120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11.10.2023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Obraz 7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8" y="6235631"/>
            <a:ext cx="1764000" cy="576000"/>
          </a:xfrm>
          <a:prstGeom prst="rect">
            <a:avLst/>
          </a:prstGeom>
        </p:spPr>
      </p:pic>
      <p:sp>
        <p:nvSpPr>
          <p:cNvPr id="9" name="Freeform 5"/>
          <p:cNvSpPr>
            <a:spLocks/>
          </p:cNvSpPr>
          <p:nvPr userDrawn="1"/>
        </p:nvSpPr>
        <p:spPr bwMode="auto">
          <a:xfrm>
            <a:off x="8633522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59115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F92EC7-4B9D-428C-9087-B61AD018EF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18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F8DD6-F095-4152-9E5D-CC67B0ED30CD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11.10.2023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92EC7-4B9D-428C-9087-B61AD018EF7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89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s.wojcik@stat.gov.pl" TargetMode="Externa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56270" y="3023656"/>
            <a:ext cx="8767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 err="1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Klastrowanie</a:t>
            </a:r>
            <a:endParaRPr lang="en-GB" sz="3200" b="1" dirty="0">
              <a:solidFill>
                <a:prstClr val="white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6" name="Obraz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55" y="166965"/>
            <a:ext cx="1758722" cy="571357"/>
          </a:xfrm>
          <a:prstGeom prst="rect">
            <a:avLst/>
          </a:prstGeom>
        </p:spPr>
      </p:pic>
      <p:sp>
        <p:nvSpPr>
          <p:cNvPr id="5" name="pole tekstowe 5"/>
          <p:cNvSpPr txBox="1">
            <a:spLocks noChangeArrowheads="1"/>
          </p:cNvSpPr>
          <p:nvPr/>
        </p:nvSpPr>
        <p:spPr bwMode="auto">
          <a:xfrm>
            <a:off x="156270" y="4929399"/>
            <a:ext cx="84455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l-PL" b="1" dirty="0">
                <a:solidFill>
                  <a:schemeClr val="bg1"/>
                </a:solidFill>
                <a:latin typeface="Fira Sans" charset="-18"/>
              </a:rPr>
              <a:t>Dr Sebastian Wójcik</a:t>
            </a:r>
          </a:p>
          <a:p>
            <a:r>
              <a:rPr lang="pl-PL" i="1" dirty="0">
                <a:solidFill>
                  <a:schemeClr val="bg1"/>
                </a:solidFill>
                <a:latin typeface="Fira Sans" charset="-18"/>
              </a:rPr>
              <a:t>Kierownik Działu Statystyki Matematycznej</a:t>
            </a:r>
          </a:p>
        </p:txBody>
      </p:sp>
    </p:spTree>
    <p:extLst>
      <p:ext uri="{BB962C8B-B14F-4D97-AF65-F5344CB8AC3E}">
        <p14:creationId xmlns:p14="http://schemas.microsoft.com/office/powerpoint/2010/main" val="46665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5970A52-169F-42DA-BDBA-6497014DC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K-</a:t>
            </a:r>
            <a:r>
              <a:rPr lang="pl-PL" dirty="0" err="1"/>
              <a:t>Means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DE0B1E-A5BD-4D5B-9088-023297C88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07" y="1461752"/>
            <a:ext cx="3809421" cy="4255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Powtarzamy kroki 2-3 dopóki zmienia się przypisanie  punktów do centroid albo osiągnęliśmy założoną liczbę iteracji algorytmu.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586104B-3FBC-4E61-9BC8-5A42B043D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10</a:t>
            </a:fld>
            <a:endParaRPr lang="pl-PL"/>
          </a:p>
        </p:txBody>
      </p:sp>
      <p:pic>
        <p:nvPicPr>
          <p:cNvPr id="5" name="Picture 2" descr="D:\MATEMATYKA\UR zajęcia\Analiza danych w R\kM3.PNG">
            <a:extLst>
              <a:ext uri="{FF2B5EF4-FFF2-40B4-BE49-F238E27FC236}">
                <a16:creationId xmlns:a16="http://schemas.microsoft.com/office/drawing/2014/main" id="{F22A91D3-1929-4271-8959-98FDE2C3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128" y="654074"/>
            <a:ext cx="4953980" cy="52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748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B2A842-8B20-4EDC-AB62-797E96F2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K-</a:t>
            </a:r>
            <a:r>
              <a:rPr lang="pl-PL" dirty="0" err="1"/>
              <a:t>Means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40EC71D-30CD-4C5F-92B3-13CBAD279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08" y="1461753"/>
            <a:ext cx="3753632" cy="4042402"/>
          </a:xfrm>
        </p:spPr>
        <p:txBody>
          <a:bodyPr/>
          <a:lstStyle/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Cel: podział zbioru na </a:t>
            </a:r>
            <a:r>
              <a:rPr lang="pl-PL" altLang="pl-PL" i="1" dirty="0">
                <a:latin typeface="Verdana" panose="020B0604030504040204" pitchFamily="34" charset="0"/>
              </a:rPr>
              <a:t>k</a:t>
            </a:r>
            <a:r>
              <a:rPr lang="pl-PL" altLang="pl-PL" dirty="0">
                <a:latin typeface="Verdana" panose="020B0604030504040204" pitchFamily="34" charset="0"/>
              </a:rPr>
              <a:t> rozłącznych podzbiorów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02B4839-184B-4B6D-B16F-A65E000D3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11</a:t>
            </a:fld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3BF564F-ACA0-4722-BA83-8BC1E8752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477" y="813629"/>
            <a:ext cx="5395823" cy="53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37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731279-BDD2-4C61-A84C-2B661F3D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K-</a:t>
            </a:r>
            <a:r>
              <a:rPr lang="pl-PL" dirty="0" err="1"/>
              <a:t>Means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12616E58-E5BD-4D37-8302-DCF5A67D75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l-PL" altLang="pl-PL" dirty="0">
                    <a:latin typeface="Verdana" panose="020B0604030504040204" pitchFamily="34" charset="0"/>
                  </a:rPr>
                  <a:t>Jak wybrać </a:t>
                </a:r>
                <a:r>
                  <a:rPr lang="pl-PL" altLang="pl-PL" i="1" dirty="0">
                    <a:latin typeface="Verdana" panose="020B0604030504040204" pitchFamily="34" charset="0"/>
                  </a:rPr>
                  <a:t>k</a:t>
                </a:r>
                <a:r>
                  <a:rPr lang="pl-PL" altLang="pl-PL" dirty="0">
                    <a:latin typeface="Verdana" panose="020B0604030504040204" pitchFamily="34" charset="0"/>
                  </a:rPr>
                  <a:t>? Wybierzmy </a:t>
                </a:r>
                <a:r>
                  <a:rPr lang="pl-PL" altLang="pl-PL" i="1" dirty="0">
                    <a:latin typeface="Verdana" panose="020B0604030504040204" pitchFamily="34" charset="0"/>
                  </a:rPr>
                  <a:t>k</a:t>
                </a:r>
                <a:r>
                  <a:rPr lang="pl-PL" altLang="pl-PL" dirty="0">
                    <a:latin typeface="Verdana" panose="020B0604030504040204" pitchFamily="34" charset="0"/>
                  </a:rPr>
                  <a:t>, które minimalizuje WSS</a:t>
                </a:r>
              </a:p>
              <a:p>
                <a:r>
                  <a:rPr lang="pl-PL" altLang="pl-PL" dirty="0">
                    <a:latin typeface="Verdana" panose="020B0604030504040204" pitchFamily="34" charset="0"/>
                  </a:rPr>
                  <a:t>Wtedy otrzymamy tyle klastrów ile obiektów.</a:t>
                </a:r>
              </a:p>
              <a:p>
                <a:r>
                  <a:rPr lang="pl-PL" altLang="pl-PL" dirty="0">
                    <a:latin typeface="Verdana" panose="020B0604030504040204" pitchFamily="34" charset="0"/>
                  </a:rPr>
                  <a:t>WSS od pewnego momentu maleje coraz wolniej. Można wybrać tak k, aby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altLang="pl-P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altLang="pl-PL" i="1">
                              <a:latin typeface="Cambria Math"/>
                            </a:rPr>
                            <m:t>𝑊𝑆𝑆</m:t>
                          </m:r>
                        </m:num>
                        <m:den>
                          <m:r>
                            <a:rPr lang="pl-PL" altLang="pl-PL" i="1">
                              <a:latin typeface="Cambria Math"/>
                            </a:rPr>
                            <m:t>𝑊𝑆𝑆</m:t>
                          </m:r>
                          <m:r>
                            <a:rPr lang="pl-PL" altLang="pl-PL" i="1">
                              <a:latin typeface="Cambria Math"/>
                            </a:rPr>
                            <m:t>+</m:t>
                          </m:r>
                          <m:r>
                            <a:rPr lang="pl-PL" altLang="pl-PL" i="1">
                              <a:latin typeface="Cambria Math"/>
                            </a:rPr>
                            <m:t>𝐵𝑆𝑆</m:t>
                          </m:r>
                        </m:den>
                      </m:f>
                      <m:r>
                        <a:rPr lang="pl-PL" altLang="pl-PL" i="1">
                          <a:latin typeface="Cambria Math"/>
                        </a:rPr>
                        <m:t>&lt;0,2</m:t>
                      </m:r>
                    </m:oMath>
                  </m:oMathPara>
                </a14:m>
                <a:endParaRPr lang="pl-PL" altLang="pl-PL" dirty="0">
                  <a:latin typeface="Verdana" panose="020B0604030504040204" pitchFamily="34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12616E58-E5BD-4D37-8302-DCF5A67D75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4" t="-232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DD28ACB-A367-4888-8241-1A1A307B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33103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14EA60-03C9-4030-B195-178D7C12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K-</a:t>
            </a:r>
            <a:r>
              <a:rPr lang="pl-PL" dirty="0" err="1"/>
              <a:t>Means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9D4FEC4-7FE9-4BE3-9D79-1680A90B7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07" y="1262131"/>
            <a:ext cx="8613593" cy="4715211"/>
          </a:xfrm>
        </p:spPr>
        <p:txBody>
          <a:bodyPr/>
          <a:lstStyle/>
          <a:p>
            <a:r>
              <a:rPr lang="pl-PL" altLang="pl-PL" dirty="0">
                <a:latin typeface="Verdana" panose="020B0604030504040204" pitchFamily="34" charset="0"/>
              </a:rPr>
              <a:t>Do wizualizacji powyższego wskaźnika służy </a:t>
            </a:r>
            <a:r>
              <a:rPr lang="pl-PL" altLang="pl-PL" i="1" dirty="0" err="1">
                <a:latin typeface="Verdana" panose="020B0604030504040204" pitchFamily="34" charset="0"/>
              </a:rPr>
              <a:t>Scree</a:t>
            </a:r>
            <a:r>
              <a:rPr lang="pl-PL" altLang="pl-PL" i="1" dirty="0">
                <a:latin typeface="Verdana" panose="020B0604030504040204" pitchFamily="34" charset="0"/>
              </a:rPr>
              <a:t> Plot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736B87F-0EE5-4034-8A73-F5ED80AE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13</a:t>
            </a:fld>
            <a:endParaRPr lang="pl-PL"/>
          </a:p>
        </p:txBody>
      </p:sp>
      <p:pic>
        <p:nvPicPr>
          <p:cNvPr id="5" name="Picture 2" descr="D:\MATEMATYKA\UR zajęcia\Analiza danych w R\kM4.PNG">
            <a:extLst>
              <a:ext uri="{FF2B5EF4-FFF2-40B4-BE49-F238E27FC236}">
                <a16:creationId xmlns:a16="http://schemas.microsoft.com/office/drawing/2014/main" id="{A856B6A1-AF38-45CB-88B4-6A8525792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13" y="1868887"/>
            <a:ext cx="5083374" cy="42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104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8EA33D-6DC0-449F-B505-E7757BA1E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Mean-Shift</a:t>
            </a:r>
            <a:r>
              <a:rPr lang="pl-PL" dirty="0"/>
              <a:t> Clustering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C23DCFF-309B-4070-9787-2B8137C5F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Metoda ta opiera się o przesuwające się „okno” np. w kształcie okręgu o promieniu </a:t>
            </a:r>
            <a:r>
              <a:rPr lang="pl-PL" dirty="0">
                <a:solidFill>
                  <a:srgbClr val="FF0000"/>
                </a:solidFill>
              </a:rPr>
              <a:t>r</a:t>
            </a:r>
            <a:r>
              <a:rPr lang="pl-PL" dirty="0"/>
              <a:t>. Poszukiwane są gęste obszary tzn. takie, w których jest bardzo dużo obiektów mieszczących się w oknie. </a:t>
            </a:r>
          </a:p>
          <a:p>
            <a:r>
              <a:rPr lang="pl-PL" dirty="0"/>
              <a:t>Podobnie jak w metodzie </a:t>
            </a:r>
            <a:r>
              <a:rPr lang="pl-PL" dirty="0">
                <a:solidFill>
                  <a:srgbClr val="FF0000"/>
                </a:solidFill>
              </a:rPr>
              <a:t>k</a:t>
            </a:r>
            <a:r>
              <a:rPr lang="pl-PL" dirty="0"/>
              <a:t>-średnich centroida klastra jest aktualizowana w każdej iteracji. </a:t>
            </a:r>
          </a:p>
          <a:p>
            <a:r>
              <a:rPr lang="pl-PL" dirty="0"/>
              <a:t>Nie trzeba jednak podawać </a:t>
            </a:r>
            <a:r>
              <a:rPr lang="pl-PL" dirty="0">
                <a:solidFill>
                  <a:srgbClr val="FF0000"/>
                </a:solidFill>
              </a:rPr>
              <a:t>k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41AF282-5C1B-4329-8750-3F96903C1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3292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7B69C1-43A5-4C62-8288-E99816BE3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Mean-Shift</a:t>
            </a:r>
            <a:r>
              <a:rPr lang="pl-PL" dirty="0"/>
              <a:t> Clustering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6ABD38F-0AF3-43F2-87E2-8D255692E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07" y="1461753"/>
            <a:ext cx="4286293" cy="4601696"/>
          </a:xfrm>
        </p:spPr>
        <p:txBody>
          <a:bodyPr>
            <a:normAutofit fontScale="70000" lnSpcReduction="20000"/>
          </a:bodyPr>
          <a:lstStyle/>
          <a:p>
            <a:r>
              <a:rPr lang="pl-PL" dirty="0"/>
              <a:t>Szare punkty to punkty danych, a czerwony to centroidy.</a:t>
            </a:r>
          </a:p>
          <a:p>
            <a:endParaRPr lang="pl-PL" dirty="0"/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pl-PL" dirty="0"/>
              <a:t>Wybieramy losowo centroidę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pl-PL" dirty="0"/>
              <a:t>Sprawdzamy, które punkty są w oknie i zliczamy je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pl-PL" dirty="0"/>
              <a:t>Wyznaczamy nową centroidę dla tych punktów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pl-PL" dirty="0"/>
              <a:t>Jeżeli liczba punktów dla okna określonego względem nowej centroidy jest większa, to zmieniamy centroidę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pl-PL" dirty="0"/>
              <a:t>Powtarzamy punkty 2-4 dopóki zwiększa się liczba punktów dla nowej centroidy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F0CB72E-954B-4E42-BAE2-94C9F806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15</a:t>
            </a:fld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F671DA9-9C55-4E49-BAAA-B4030A9B9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868" y="1262131"/>
            <a:ext cx="4615132" cy="461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64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8AF0F0-A9CD-46FD-B12F-1345E11E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Mean-Shift</a:t>
            </a:r>
            <a:r>
              <a:rPr lang="pl-PL" dirty="0"/>
              <a:t> Clustering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F61FBC1-F2D3-4696-AA53-CD5664900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07" y="1461752"/>
            <a:ext cx="3877919" cy="4548431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pl-PL" dirty="0"/>
              <a:t>Czarne punkty to centroidy. Początkowo narzucana jest siatka centroid startowych.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pl-PL" dirty="0"/>
              <a:t>W każdej iteracji centroidy są aktualizowane do czerwonych punktów.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pl-PL" dirty="0"/>
              <a:t>Proces trwa do uzyskania zbieżności – centroidy pokryją się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987DB84-B467-4658-8B84-35A7A511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16</a:t>
            </a:fld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45AA461-C821-4871-921B-579FE6F85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17" y="928058"/>
            <a:ext cx="5001883" cy="500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83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EB3761-BD2D-4989-B5DB-6EA873DC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DBSCAN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1A10E1E-FDFE-43DD-8E33-B1B64D0A3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Density-Based Spatial Clustering of Applications with Noise </a:t>
            </a:r>
            <a:endParaRPr lang="pl-PL" dirty="0"/>
          </a:p>
          <a:p>
            <a:r>
              <a:rPr lang="pl-PL" dirty="0"/>
              <a:t>Jest to nieparametryczny algorytm grupowania oparty na gęstości: biorąc pod uwagę zestaw punktów w pewnej przestrzeni, grupuje razem punkty, które są ściśle upakowane (punkty z wieloma pobliskimi sąsiadami), oznaczając jako punkty odstające, które leżą same w regionach o niskiej gęstości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19D4BD4-198F-4626-9076-3D7031C2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5647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A4B1E7-1E4C-4218-BC79-488938DFF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16" y="136524"/>
            <a:ext cx="8613592" cy="897004"/>
          </a:xfrm>
        </p:spPr>
        <p:txBody>
          <a:bodyPr/>
          <a:lstStyle/>
          <a:p>
            <a:r>
              <a:rPr lang="pl-PL" dirty="0"/>
              <a:t>DBSCAN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5F02B6A-151D-4423-9C4F-7F023065B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07" y="1232434"/>
            <a:ext cx="8352265" cy="2052303"/>
          </a:xfrm>
        </p:spPr>
        <p:txBody>
          <a:bodyPr>
            <a:normAutofit fontScale="55000" lnSpcReduction="20000"/>
          </a:bodyPr>
          <a:lstStyle/>
          <a:p>
            <a:r>
              <a:rPr lang="pl-PL" dirty="0"/>
              <a:t>DBSCAN zaczyna od losowo wybranego punktu</a:t>
            </a:r>
          </a:p>
          <a:p>
            <a:r>
              <a:rPr lang="pl-PL" dirty="0"/>
              <a:t>Wszystkie punkty znajdujące się w promieniu r od tego punktu przypisywane są dla klastra wyznaczonego przez punkt startowy</a:t>
            </a:r>
          </a:p>
          <a:p>
            <a:r>
              <a:rPr lang="pl-PL" dirty="0"/>
              <a:t>Dla każdego z </a:t>
            </a:r>
            <a:r>
              <a:rPr lang="pl-PL" dirty="0" err="1"/>
              <a:t>nowoprzyłączonych</a:t>
            </a:r>
            <a:r>
              <a:rPr lang="pl-PL" dirty="0"/>
              <a:t> punktów ponownie wyznaczane jest otoczeniu w promieniu r i włączane do klastra obiekty się w nim znajdujące</a:t>
            </a:r>
          </a:p>
          <a:p>
            <a:r>
              <a:rPr lang="pl-PL" dirty="0"/>
              <a:t>Jeżeli w kroku nie dołączony zostanie żaden nowy punkt to losuje nowy punkt spoza tych już sklastrowanych</a:t>
            </a:r>
          </a:p>
          <a:p>
            <a:r>
              <a:rPr lang="pl-PL" dirty="0"/>
              <a:t>Nowy punkt daje początek nowego klastra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EBB62CD-6C38-4A1A-9858-99EC5F9F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18</a:t>
            </a:fld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A594DEB-AFD6-4330-BA0C-20AA7B393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68" y="3056489"/>
            <a:ext cx="6051933" cy="380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95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94A8B3-E3BB-4430-8D68-FA5ED385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DBSCAN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4E246DB-957B-4888-B4FB-A16704E53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Niektóre punkty nie maja w swoim sąsiedztwie żadnego innego punktu. Takie przypadki nazywamy obserwacjami izolowanymi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8E62E58-4BF3-4857-844D-846F4F14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19</a:t>
            </a:fld>
            <a:endParaRPr lang="pl-PL"/>
          </a:p>
        </p:txBody>
      </p:sp>
      <p:pic>
        <p:nvPicPr>
          <p:cNvPr id="5" name="Symbol zastępczy zawartości 3">
            <a:extLst>
              <a:ext uri="{FF2B5EF4-FFF2-40B4-BE49-F238E27FC236}">
                <a16:creationId xmlns:a16="http://schemas.microsoft.com/office/drawing/2014/main" id="{2FEA88B0-9148-41FB-BCB1-EB0EC2D83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712" y="2791198"/>
            <a:ext cx="4426764" cy="3459411"/>
          </a:xfrm>
          <a:prstGeom prst="rect">
            <a:avLst/>
          </a:prstGeom>
        </p:spPr>
      </p:pic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1D374593-F100-4912-B6E9-12BB28ED6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00" y="2791198"/>
            <a:ext cx="4447300" cy="347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20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szkolenia</a:t>
            </a:r>
          </a:p>
        </p:txBody>
      </p:sp>
      <p:graphicFrame>
        <p:nvGraphicFramePr>
          <p:cNvPr id="5" name="Symbol zastępczy zawartości 4">
            <a:extLst>
              <a:ext uri="{FF2B5EF4-FFF2-40B4-BE49-F238E27FC236}">
                <a16:creationId xmlns:a16="http://schemas.microsoft.com/office/drawing/2014/main" id="{0C7A4A77-4F6A-408E-A64C-23FB7E7655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1288321"/>
              </p:ext>
            </p:extLst>
          </p:nvPr>
        </p:nvGraphicFramePr>
        <p:xfrm>
          <a:off x="285750" y="1462088"/>
          <a:ext cx="8613775" cy="471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7161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9D8F04-BB26-4C04-8BFA-8E245DCE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04" y="232535"/>
            <a:ext cx="8613592" cy="897004"/>
          </a:xfrm>
        </p:spPr>
        <p:txBody>
          <a:bodyPr>
            <a:normAutofit fontScale="90000"/>
          </a:bodyPr>
          <a:lstStyle/>
          <a:p>
            <a:r>
              <a:rPr lang="pl-PL" dirty="0"/>
              <a:t>Algorytm </a:t>
            </a:r>
            <a:r>
              <a:rPr lang="pl-PL" dirty="0" err="1"/>
              <a:t>Expectation</a:t>
            </a:r>
            <a:r>
              <a:rPr lang="pl-PL" dirty="0"/>
              <a:t>–</a:t>
            </a:r>
            <a:r>
              <a:rPr lang="pl-PL" dirty="0" err="1"/>
              <a:t>Maximization</a:t>
            </a:r>
            <a:r>
              <a:rPr lang="pl-PL" dirty="0"/>
              <a:t> (EM)</a:t>
            </a:r>
            <a:br>
              <a:rPr lang="pl-PL" dirty="0"/>
            </a:br>
            <a:r>
              <a:rPr lang="pl-PL" dirty="0"/>
              <a:t>z wykorzystaniem </a:t>
            </a:r>
            <a:r>
              <a:rPr lang="pl-PL" dirty="0" err="1"/>
              <a:t>Gaussian</a:t>
            </a:r>
            <a:r>
              <a:rPr lang="pl-PL" dirty="0"/>
              <a:t> </a:t>
            </a:r>
            <a:r>
              <a:rPr lang="pl-PL" dirty="0" err="1"/>
              <a:t>Mixture</a:t>
            </a:r>
            <a:r>
              <a:rPr lang="pl-PL" dirty="0"/>
              <a:t> </a:t>
            </a:r>
            <a:r>
              <a:rPr lang="pl-PL" dirty="0" err="1"/>
              <a:t>Models</a:t>
            </a:r>
            <a:r>
              <a:rPr lang="pl-PL" dirty="0"/>
              <a:t> (GMM)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3AB5B25-2B15-40FE-B736-7ACA8DED8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07" y="1461752"/>
            <a:ext cx="8441043" cy="1894007"/>
          </a:xfrm>
        </p:spPr>
        <p:txBody>
          <a:bodyPr>
            <a:normAutofit fontScale="77500" lnSpcReduction="20000"/>
          </a:bodyPr>
          <a:lstStyle/>
          <a:p>
            <a:r>
              <a:rPr lang="pl-PL" dirty="0"/>
              <a:t>Metoda k-średnich dobrze się sprawdza, gdy klastry mają formę kuli. Algorytm EM rozszerza działanie metody k-średnich w taki sposób, że odnajduje klastry w kształcie elipsoid. W metodzie k-średnich klastry różniły się zasadniczo jednym parametrem: środkiem ciężkości (wektorem wartości średnich). W algorytmie EM uwzględnia się również równe odchylenia standardowe zmiennych oraz występowanie korelacji.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D9DF3EA-F206-47AE-9540-702C1D43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20</a:t>
            </a:fld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28F59C6E-A1DA-42A6-BE39-EF0C40473C6C}"/>
              </a:ext>
            </a:extLst>
          </p:cNvPr>
          <p:cNvSpPr/>
          <p:nvPr/>
        </p:nvSpPr>
        <p:spPr>
          <a:xfrm rot="4200000">
            <a:off x="7542428" y="4951801"/>
            <a:ext cx="1495055" cy="9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821AB468-2A51-4B60-8705-BECAD4F11D2A}"/>
              </a:ext>
            </a:extLst>
          </p:cNvPr>
          <p:cNvGrpSpPr/>
          <p:nvPr/>
        </p:nvGrpSpPr>
        <p:grpSpPr>
          <a:xfrm>
            <a:off x="7456105" y="4410499"/>
            <a:ext cx="1788610" cy="1670565"/>
            <a:chOff x="522514" y="4340888"/>
            <a:chExt cx="1788610" cy="1670565"/>
          </a:xfrm>
        </p:grpSpPr>
        <p:cxnSp>
          <p:nvCxnSpPr>
            <p:cNvPr id="10" name="Łącznik prosty ze strzałką 9">
              <a:extLst>
                <a:ext uri="{FF2B5EF4-FFF2-40B4-BE49-F238E27FC236}">
                  <a16:creationId xmlns:a16="http://schemas.microsoft.com/office/drawing/2014/main" id="{2B72583F-E1B3-4B97-99FA-78BA02348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974" y="4340888"/>
              <a:ext cx="0" cy="16705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ze strzałką 10">
              <a:extLst>
                <a:ext uri="{FF2B5EF4-FFF2-40B4-BE49-F238E27FC236}">
                  <a16:creationId xmlns:a16="http://schemas.microsoft.com/office/drawing/2014/main" id="{D599953C-D798-4FEF-B637-B4BC98E5A280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" y="5280791"/>
              <a:ext cx="17886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wal 11">
            <a:extLst>
              <a:ext uri="{FF2B5EF4-FFF2-40B4-BE49-F238E27FC236}">
                <a16:creationId xmlns:a16="http://schemas.microsoft.com/office/drawing/2014/main" id="{6ADDCCCC-2643-4AC8-A925-1DA2EB79D3FA}"/>
              </a:ext>
            </a:extLst>
          </p:cNvPr>
          <p:cNvSpPr/>
          <p:nvPr/>
        </p:nvSpPr>
        <p:spPr>
          <a:xfrm>
            <a:off x="297106" y="4830792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A8FE2C9B-DE1F-403F-99AC-641E146957F1}"/>
              </a:ext>
            </a:extLst>
          </p:cNvPr>
          <p:cNvSpPr/>
          <p:nvPr/>
        </p:nvSpPr>
        <p:spPr>
          <a:xfrm>
            <a:off x="2820911" y="3938271"/>
            <a:ext cx="1495055" cy="9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62351A2D-AEA9-4516-84C3-B82204529CFD}"/>
              </a:ext>
            </a:extLst>
          </p:cNvPr>
          <p:cNvSpPr/>
          <p:nvPr/>
        </p:nvSpPr>
        <p:spPr>
          <a:xfrm rot="5400000">
            <a:off x="3072117" y="5561454"/>
            <a:ext cx="1495055" cy="9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79ACF1F9-3529-4F84-A810-A95224BFB756}"/>
              </a:ext>
            </a:extLst>
          </p:cNvPr>
          <p:cNvSpPr/>
          <p:nvPr/>
        </p:nvSpPr>
        <p:spPr>
          <a:xfrm rot="1800000">
            <a:off x="6094355" y="4032306"/>
            <a:ext cx="1495055" cy="9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D0C0140A-D78B-4252-9457-81A06071EDC9}"/>
              </a:ext>
            </a:extLst>
          </p:cNvPr>
          <p:cNvSpPr/>
          <p:nvPr/>
        </p:nvSpPr>
        <p:spPr>
          <a:xfrm rot="-2400000">
            <a:off x="5724154" y="5465728"/>
            <a:ext cx="1495055" cy="9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64279BD-507F-4F90-985E-7BACB7E5B4EA}"/>
              </a:ext>
            </a:extLst>
          </p:cNvPr>
          <p:cNvGrpSpPr/>
          <p:nvPr/>
        </p:nvGrpSpPr>
        <p:grpSpPr>
          <a:xfrm>
            <a:off x="-78079" y="4337658"/>
            <a:ext cx="1788610" cy="1670565"/>
            <a:chOff x="522514" y="4340888"/>
            <a:chExt cx="1788610" cy="1670565"/>
          </a:xfrm>
        </p:grpSpPr>
        <p:cxnSp>
          <p:nvCxnSpPr>
            <p:cNvPr id="18" name="Łącznik prosty ze strzałką 17">
              <a:extLst>
                <a:ext uri="{FF2B5EF4-FFF2-40B4-BE49-F238E27FC236}">
                  <a16:creationId xmlns:a16="http://schemas.microsoft.com/office/drawing/2014/main" id="{EF6095F3-5480-488A-970D-4463565852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974" y="4340888"/>
              <a:ext cx="0" cy="16705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ze strzałką 18">
              <a:extLst>
                <a:ext uri="{FF2B5EF4-FFF2-40B4-BE49-F238E27FC236}">
                  <a16:creationId xmlns:a16="http://schemas.microsoft.com/office/drawing/2014/main" id="{7C369BAF-C46A-47BB-B8FD-A86026F60787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" y="5280791"/>
              <a:ext cx="17886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8F4C5BD4-2A89-4FC7-A64D-25A00A74BE53}"/>
              </a:ext>
            </a:extLst>
          </p:cNvPr>
          <p:cNvGrpSpPr/>
          <p:nvPr/>
        </p:nvGrpSpPr>
        <p:grpSpPr>
          <a:xfrm>
            <a:off x="2939334" y="5088417"/>
            <a:ext cx="1788610" cy="1670565"/>
            <a:chOff x="522514" y="4340888"/>
            <a:chExt cx="1788610" cy="1670565"/>
          </a:xfrm>
        </p:grpSpPr>
        <p:cxnSp>
          <p:nvCxnSpPr>
            <p:cNvPr id="21" name="Łącznik prosty ze strzałką 20">
              <a:extLst>
                <a:ext uri="{FF2B5EF4-FFF2-40B4-BE49-F238E27FC236}">
                  <a16:creationId xmlns:a16="http://schemas.microsoft.com/office/drawing/2014/main" id="{4562AB43-0C57-45B9-A12B-E5FE7D4355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974" y="4340888"/>
              <a:ext cx="0" cy="16705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ze strzałką 21">
              <a:extLst>
                <a:ext uri="{FF2B5EF4-FFF2-40B4-BE49-F238E27FC236}">
                  <a16:creationId xmlns:a16="http://schemas.microsoft.com/office/drawing/2014/main" id="{13DA1D19-EF71-4152-A13D-7EBE32A341D6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" y="5280791"/>
              <a:ext cx="17886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E18C436-B833-438E-A5BF-8D590AD3368A}"/>
              </a:ext>
            </a:extLst>
          </p:cNvPr>
          <p:cNvGrpSpPr/>
          <p:nvPr/>
        </p:nvGrpSpPr>
        <p:grpSpPr>
          <a:xfrm>
            <a:off x="5604296" y="4966166"/>
            <a:ext cx="1788610" cy="1670565"/>
            <a:chOff x="522514" y="4340888"/>
            <a:chExt cx="1788610" cy="1670565"/>
          </a:xfrm>
        </p:grpSpPr>
        <p:cxnSp>
          <p:nvCxnSpPr>
            <p:cNvPr id="24" name="Łącznik prosty ze strzałką 23">
              <a:extLst>
                <a:ext uri="{FF2B5EF4-FFF2-40B4-BE49-F238E27FC236}">
                  <a16:creationId xmlns:a16="http://schemas.microsoft.com/office/drawing/2014/main" id="{BEBF00CD-203E-46DB-988A-ED2E4E819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974" y="4340888"/>
              <a:ext cx="0" cy="16705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ze strzałką 24">
              <a:extLst>
                <a:ext uri="{FF2B5EF4-FFF2-40B4-BE49-F238E27FC236}">
                  <a16:creationId xmlns:a16="http://schemas.microsoft.com/office/drawing/2014/main" id="{EC7ABF23-E27C-4DC6-A521-D280801DBB51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" y="5280791"/>
              <a:ext cx="17886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2CDC1F79-C16B-4547-96FF-A2CB2DE0EB1F}"/>
              </a:ext>
            </a:extLst>
          </p:cNvPr>
          <p:cNvGrpSpPr/>
          <p:nvPr/>
        </p:nvGrpSpPr>
        <p:grpSpPr>
          <a:xfrm>
            <a:off x="2704276" y="3474564"/>
            <a:ext cx="1788610" cy="1670565"/>
            <a:chOff x="522514" y="4340888"/>
            <a:chExt cx="1788610" cy="1670565"/>
          </a:xfrm>
        </p:grpSpPr>
        <p:cxnSp>
          <p:nvCxnSpPr>
            <p:cNvPr id="27" name="Łącznik prosty ze strzałką 26">
              <a:extLst>
                <a:ext uri="{FF2B5EF4-FFF2-40B4-BE49-F238E27FC236}">
                  <a16:creationId xmlns:a16="http://schemas.microsoft.com/office/drawing/2014/main" id="{9090242D-BFB6-45B6-ADC1-D76B709F8C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974" y="4340888"/>
              <a:ext cx="0" cy="16705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Łącznik prosty ze strzałką 27">
              <a:extLst>
                <a:ext uri="{FF2B5EF4-FFF2-40B4-BE49-F238E27FC236}">
                  <a16:creationId xmlns:a16="http://schemas.microsoft.com/office/drawing/2014/main" id="{2FBBEDD5-AD2C-4D5B-AF09-3DA317B25652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" y="5280791"/>
              <a:ext cx="17886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trzałka: w prawo 28">
            <a:extLst>
              <a:ext uri="{FF2B5EF4-FFF2-40B4-BE49-F238E27FC236}">
                <a16:creationId xmlns:a16="http://schemas.microsoft.com/office/drawing/2014/main" id="{111A3A28-6ACD-4825-BC3F-0A54FCA36590}"/>
              </a:ext>
            </a:extLst>
          </p:cNvPr>
          <p:cNvSpPr/>
          <p:nvPr/>
        </p:nvSpPr>
        <p:spPr>
          <a:xfrm>
            <a:off x="1984752" y="5017368"/>
            <a:ext cx="917042" cy="68328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sd</a:t>
            </a:r>
            <a:endParaRPr lang="pl-PL" dirty="0"/>
          </a:p>
        </p:txBody>
      </p:sp>
      <p:sp>
        <p:nvSpPr>
          <p:cNvPr id="30" name="Strzałka: w prawo 29">
            <a:extLst>
              <a:ext uri="{FF2B5EF4-FFF2-40B4-BE49-F238E27FC236}">
                <a16:creationId xmlns:a16="http://schemas.microsoft.com/office/drawing/2014/main" id="{86904D7E-F45F-4B2D-AAD1-4F2EA62BC382}"/>
              </a:ext>
            </a:extLst>
          </p:cNvPr>
          <p:cNvSpPr/>
          <p:nvPr/>
        </p:nvSpPr>
        <p:spPr>
          <a:xfrm>
            <a:off x="4782187" y="4922284"/>
            <a:ext cx="917042" cy="68328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cor</a:t>
            </a:r>
            <a:endParaRPr lang="pl-PL" dirty="0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98B291CD-1C03-4051-8AFE-433D1328490A}"/>
              </a:ext>
            </a:extLst>
          </p:cNvPr>
          <p:cNvGrpSpPr/>
          <p:nvPr/>
        </p:nvGrpSpPr>
        <p:grpSpPr>
          <a:xfrm>
            <a:off x="6013208" y="3522860"/>
            <a:ext cx="1788610" cy="1670565"/>
            <a:chOff x="522514" y="4340888"/>
            <a:chExt cx="1788610" cy="1670565"/>
          </a:xfrm>
        </p:grpSpPr>
        <p:cxnSp>
          <p:nvCxnSpPr>
            <p:cNvPr id="7" name="Łącznik prosty ze strzałką 6">
              <a:extLst>
                <a:ext uri="{FF2B5EF4-FFF2-40B4-BE49-F238E27FC236}">
                  <a16:creationId xmlns:a16="http://schemas.microsoft.com/office/drawing/2014/main" id="{81069E20-0E8E-4C28-A67E-7FF0B72E1E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974" y="4340888"/>
              <a:ext cx="0" cy="16705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Łącznik prosty ze strzałką 7">
              <a:extLst>
                <a:ext uri="{FF2B5EF4-FFF2-40B4-BE49-F238E27FC236}">
                  <a16:creationId xmlns:a16="http://schemas.microsoft.com/office/drawing/2014/main" id="{4FFA079C-547E-4AA9-9F70-25648A977E8B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" y="5280791"/>
              <a:ext cx="17886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343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5E9C69-5287-4224-949F-6C34FC8E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EM+GMM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AE0E655-995F-4546-AD38-7B2EB1261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92" y="1166629"/>
            <a:ext cx="3860165" cy="4894599"/>
          </a:xfrm>
        </p:spPr>
        <p:txBody>
          <a:bodyPr>
            <a:normAutofit fontScale="62500" lnSpcReduction="20000"/>
          </a:bodyPr>
          <a:lstStyle/>
          <a:p>
            <a:pPr marL="342900" indent="-342900" defTabSz="4572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Punkty startowe generowane losowo lub zadane przez badacza</a:t>
            </a:r>
          </a:p>
          <a:p>
            <a:pPr marL="342900" indent="-342900" defTabSz="4572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Parametry rozkłady normalnego są generowane losowo lub zadane przez badacza</a:t>
            </a:r>
          </a:p>
          <a:p>
            <a:pPr marL="342900" indent="-342900" defTabSz="4572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Przy zadanych parametrach rozkładu normalnego dla każdego klastra, dla każdego punktu obliczamy prawdopodobieństwo przynależności do klastra (gęstość w tym punkcie) </a:t>
            </a:r>
          </a:p>
          <a:p>
            <a:pPr marL="342900" indent="-342900" defTabSz="4572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Przydzielamy punkt do klastra wg najwyższej gęstości</a:t>
            </a:r>
          </a:p>
          <a:p>
            <a:pPr marL="342900" indent="-342900" defTabSz="4572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 nowo liczone są parametry rozkładów dla każdego klastra w oparciu o EM ważąc obserwacje gęstościami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028E8A8-BBB2-4989-A4C7-575C4D92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21</a:t>
            </a:fld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161C238-0535-47A4-8DFE-9C92F4302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27" y="1461752"/>
            <a:ext cx="5014781" cy="430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84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085C8E-2823-4B7A-86EE-7121F5F2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Agglomerative</a:t>
            </a:r>
            <a:r>
              <a:rPr lang="pl-PL" dirty="0"/>
              <a:t> </a:t>
            </a:r>
            <a:r>
              <a:rPr lang="pl-PL" dirty="0" err="1"/>
              <a:t>Hierarchical</a:t>
            </a:r>
            <a:r>
              <a:rPr lang="pl-PL" dirty="0"/>
              <a:t> Clustering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22A8B17-7511-4D48-8FBB-FFD273D54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l-PL" dirty="0"/>
              <a:t>metody te służą znajdowaniu ukrytych w strukturze danych grup obiektów podobnych</a:t>
            </a:r>
          </a:p>
          <a:p>
            <a:r>
              <a:rPr lang="pl-PL" dirty="0"/>
              <a:t>nie wymagają założeń ile klastrów chcemy znaleźć (por. k-</a:t>
            </a:r>
            <a:r>
              <a:rPr lang="pl-PL" dirty="0" err="1"/>
              <a:t>means</a:t>
            </a:r>
            <a:r>
              <a:rPr lang="pl-PL" dirty="0"/>
              <a:t>)</a:t>
            </a:r>
          </a:p>
          <a:p>
            <a:r>
              <a:rPr lang="pl-PL" dirty="0"/>
              <a:t>dzielą się na dwie grupy</a:t>
            </a:r>
          </a:p>
          <a:p>
            <a:pPr marL="542925" indent="-173038"/>
            <a:r>
              <a:rPr lang="pl-PL" dirty="0"/>
              <a:t>aglomeracyjne (ang. </a:t>
            </a:r>
            <a:r>
              <a:rPr lang="pl-PL" dirty="0" err="1"/>
              <a:t>agglomerative</a:t>
            </a:r>
            <a:r>
              <a:rPr lang="pl-PL" dirty="0"/>
              <a:t>) - na początku każdy obiekt jest jednoelementowym klastrem, a następnie pary klastrów są scalane wg ustalonej metryki,</a:t>
            </a:r>
          </a:p>
          <a:p>
            <a:pPr marL="542925" indent="-173038"/>
            <a:r>
              <a:rPr lang="pl-PL" dirty="0"/>
              <a:t>deglomeracyjne (ang. </a:t>
            </a:r>
            <a:r>
              <a:rPr lang="pl-PL" dirty="0" err="1"/>
              <a:t>divisive</a:t>
            </a:r>
            <a:r>
              <a:rPr lang="pl-PL" dirty="0"/>
              <a:t>)- na początku wszystkie obiekty tworzą jeden klaster, a następnie kastry są dzielone na mniejsze i bardziej jednorodne,</a:t>
            </a:r>
          </a:p>
          <a:p>
            <a:r>
              <a:rPr lang="pl-PL" dirty="0"/>
              <a:t>można spotkać się ze skrótami</a:t>
            </a:r>
          </a:p>
          <a:p>
            <a:pPr marL="542925" indent="-180975"/>
            <a:r>
              <a:rPr lang="pl-PL" dirty="0"/>
              <a:t>AGNES - </a:t>
            </a:r>
            <a:r>
              <a:rPr lang="pl-PL" dirty="0" err="1"/>
              <a:t>agglomerative</a:t>
            </a:r>
            <a:r>
              <a:rPr lang="pl-PL" dirty="0"/>
              <a:t> </a:t>
            </a:r>
            <a:r>
              <a:rPr lang="pl-PL" dirty="0" err="1"/>
              <a:t>nesting</a:t>
            </a:r>
            <a:endParaRPr lang="pl-PL" dirty="0"/>
          </a:p>
          <a:p>
            <a:pPr marL="542925" indent="-180975"/>
            <a:r>
              <a:rPr lang="pl-PL" dirty="0"/>
              <a:t>DIANA - </a:t>
            </a:r>
            <a:r>
              <a:rPr lang="pl-PL" dirty="0" err="1"/>
              <a:t>divisive</a:t>
            </a:r>
            <a:r>
              <a:rPr lang="pl-PL" dirty="0"/>
              <a:t> </a:t>
            </a:r>
            <a:r>
              <a:rPr lang="pl-PL" dirty="0" err="1"/>
              <a:t>analysis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37A3A0C-F651-4CD9-BC0D-15841296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6667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0E295B-B4A1-4874-A262-F1A5A23A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Agglomerative</a:t>
            </a:r>
            <a:r>
              <a:rPr lang="pl-PL" dirty="0"/>
              <a:t> </a:t>
            </a:r>
            <a:r>
              <a:rPr lang="pl-PL" dirty="0" err="1"/>
              <a:t>Hierarchical</a:t>
            </a:r>
            <a:r>
              <a:rPr lang="pl-PL" dirty="0"/>
              <a:t> Clustering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6A733AC-2A33-4F30-8830-4F2C6070D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92" y="1142665"/>
            <a:ext cx="8613592" cy="5396248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pierwszym krokiem jest obliczenie macierzy odległości między obiektami na podstawie wybranej metryki np. odległości Euklidesowej, jej kwadratu, Manhattan, maksimum</a:t>
            </a:r>
          </a:p>
          <a:p>
            <a:r>
              <a:rPr lang="pl-PL" dirty="0"/>
              <a:t>drugim krokiem jest wybór definicji odległości między klastrami</a:t>
            </a:r>
          </a:p>
          <a:p>
            <a:pPr marL="542925" indent="-180975"/>
            <a:r>
              <a:rPr lang="pl-PL" dirty="0"/>
              <a:t>Pojedyncze połączenie (single </a:t>
            </a:r>
            <a:r>
              <a:rPr lang="pl-PL" dirty="0" err="1"/>
              <a:t>linkage</a:t>
            </a:r>
            <a:r>
              <a:rPr lang="pl-PL" dirty="0"/>
              <a:t>) - odległość między dwoma klastrami jest minimalną odległością między obserwacją w jednym klastrze a obserwacją w innym klastrze.</a:t>
            </a:r>
          </a:p>
          <a:p>
            <a:pPr marL="542925" indent="-180975"/>
            <a:r>
              <a:rPr lang="pl-PL" dirty="0"/>
              <a:t>Kompletne połączenie (</a:t>
            </a:r>
            <a:r>
              <a:rPr lang="pl-PL" dirty="0" err="1"/>
              <a:t>complete</a:t>
            </a:r>
            <a:r>
              <a:rPr lang="pl-PL" dirty="0"/>
              <a:t> </a:t>
            </a:r>
            <a:r>
              <a:rPr lang="pl-PL" dirty="0" err="1"/>
              <a:t>linkage</a:t>
            </a:r>
            <a:r>
              <a:rPr lang="pl-PL" dirty="0"/>
              <a:t>) - odległość między dwoma klastrami jest maksymalną odległością między obserwacją w jednym klastrze a obserwacją w innym klastrze.</a:t>
            </a:r>
          </a:p>
          <a:p>
            <a:pPr marL="542925" indent="-180975"/>
            <a:r>
              <a:rPr lang="pl-PL" dirty="0"/>
              <a:t>Średnie połączenie (</a:t>
            </a:r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linkage</a:t>
            </a:r>
            <a:r>
              <a:rPr lang="pl-PL" dirty="0"/>
              <a:t>) - odległość między dwoma klastrami jest średnią odległością między obserwacją w jednym klastrze a obserwacją w innym klastrze. </a:t>
            </a:r>
          </a:p>
          <a:p>
            <a:pPr marL="542925" indent="-180975"/>
            <a:r>
              <a:rPr lang="pl-PL" dirty="0"/>
              <a:t>Połączenie </a:t>
            </a:r>
            <a:r>
              <a:rPr lang="pl-PL" dirty="0" err="1"/>
              <a:t>centroidalne</a:t>
            </a:r>
            <a:r>
              <a:rPr lang="pl-PL" dirty="0"/>
              <a:t> (centroid </a:t>
            </a:r>
            <a:r>
              <a:rPr lang="pl-PL" dirty="0" err="1"/>
              <a:t>linkage</a:t>
            </a:r>
            <a:r>
              <a:rPr lang="pl-PL" dirty="0"/>
              <a:t>) - odległość między dwoma klastrami jest odległością pomiędzy centroidami klastra. </a:t>
            </a:r>
          </a:p>
          <a:p>
            <a:pPr marL="542925" indent="-180975"/>
            <a:r>
              <a:rPr lang="pl-PL" dirty="0"/>
              <a:t>Połączenie medianowe (median </a:t>
            </a:r>
            <a:r>
              <a:rPr lang="pl-PL" dirty="0" err="1"/>
              <a:t>linkage</a:t>
            </a:r>
            <a:r>
              <a:rPr lang="pl-PL" dirty="0"/>
              <a:t>)- Odległość między dwoma klastrami jest medianą odległości między obserwacją w jednym klastrze a obserwacją w innym klastrze.</a:t>
            </a:r>
          </a:p>
          <a:p>
            <a:pPr marL="542925" indent="-180975"/>
            <a:r>
              <a:rPr lang="pl-PL" dirty="0"/>
              <a:t>Połączenie </a:t>
            </a:r>
            <a:r>
              <a:rPr lang="pl-PL" dirty="0" err="1"/>
              <a:t>Ward’a</a:t>
            </a:r>
            <a:r>
              <a:rPr lang="pl-PL" dirty="0"/>
              <a:t> (</a:t>
            </a:r>
            <a:r>
              <a:rPr lang="pl-PL" dirty="0" err="1"/>
              <a:t>Ward’s</a:t>
            </a:r>
            <a:r>
              <a:rPr lang="pl-PL" dirty="0"/>
              <a:t> minimum </a:t>
            </a:r>
            <a:r>
              <a:rPr lang="pl-PL" dirty="0" err="1"/>
              <a:t>variance</a:t>
            </a:r>
            <a:r>
              <a:rPr lang="pl-PL" dirty="0"/>
              <a:t> </a:t>
            </a:r>
            <a:r>
              <a:rPr lang="pl-PL" dirty="0" err="1"/>
              <a:t>method</a:t>
            </a:r>
            <a:r>
              <a:rPr lang="pl-PL" dirty="0"/>
              <a:t>) - Odległość między dwoma klastrami jest sumą kwadratów odchyleń od punktów do centroid. Ten sposób dąży do zminimalizowania sumy kwadratów wewnątrz klastra.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743B8A7-D2AB-4A0A-AC81-9A5C6FC3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5858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7F6013-6919-4D36-878B-AB52DBDC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/>
              <a:t>Agglomerative</a:t>
            </a:r>
            <a:r>
              <a:rPr lang="pl-PL" dirty="0"/>
              <a:t> </a:t>
            </a:r>
            <a:r>
              <a:rPr lang="pl-PL" dirty="0" err="1"/>
              <a:t>Hierarchical</a:t>
            </a:r>
            <a:r>
              <a:rPr lang="pl-PL" dirty="0"/>
              <a:t> Clustering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8ED1427-FA95-4658-BBF0-72C686FBD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542" y="1071394"/>
            <a:ext cx="8613593" cy="4715211"/>
          </a:xfrm>
        </p:spPr>
        <p:txBody>
          <a:bodyPr>
            <a:normAutofit fontScale="85000" lnSpcReduction="10000"/>
          </a:bodyPr>
          <a:lstStyle/>
          <a:p>
            <a:r>
              <a:rPr lang="pl-PL" dirty="0"/>
              <a:t>algorytm aglomeracyjny na podstawie macierzy odległości po połączeniu obiektów w klaster usuwa z macierzy wierze/kolumny im odpowiadające i liczy na nowo macierz odległości uwzględniając o jeden mniejszą liczbę klastrów</a:t>
            </a:r>
          </a:p>
          <a:p>
            <a:r>
              <a:rPr lang="pl-PL" dirty="0"/>
              <a:t>na końcu ustalamy gdzie tniemy drzewo aglomeracyjne w ten sposób ustalając liczbę klastrów </a:t>
            </a:r>
          </a:p>
          <a:p>
            <a:endParaRPr lang="pl-PL" dirty="0"/>
          </a:p>
          <a:p>
            <a:r>
              <a:rPr lang="pl-PL" dirty="0"/>
              <a:t>Uwaga: zbiór o różnych zakresach wartości nie powinien być używany w tej metodzie, gdyż zmienne o dużych wartościach przeważały by pozostałe zmienne i determinowały ostateczny wynik</a:t>
            </a:r>
          </a:p>
          <a:p>
            <a:r>
              <a:rPr lang="pl-PL" dirty="0"/>
              <a:t>Należy zastosować jakąś formę normalizacji danych przez zastosowaniem algorytmu: standaryzacja, przekształcenie ilorazowe, </a:t>
            </a:r>
            <a:r>
              <a:rPr lang="pl-PL" dirty="0" err="1"/>
              <a:t>unitaryzacja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9B66457-8BEA-433E-B293-B482FD944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5241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2C6C2C-A6B1-419D-90BC-6C94A8091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Agglomerative</a:t>
            </a:r>
            <a:r>
              <a:rPr lang="pl-PL" dirty="0"/>
              <a:t> </a:t>
            </a:r>
            <a:r>
              <a:rPr lang="pl-PL" dirty="0" err="1"/>
              <a:t>Hierarchical</a:t>
            </a:r>
            <a:r>
              <a:rPr lang="pl-PL" dirty="0"/>
              <a:t> Clustering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BEF12AD-5AFF-4A9C-9B6A-5C14D732A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25</a:t>
            </a:fld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FEEE41AD-B9A3-4AE0-9DB2-6ADE7E010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8" y="1554817"/>
            <a:ext cx="8329700" cy="374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8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F6C915-5F5B-4CF8-8654-498C310D5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Agglomerative</a:t>
            </a:r>
            <a:r>
              <a:rPr lang="pl-PL" dirty="0"/>
              <a:t> </a:t>
            </a:r>
            <a:r>
              <a:rPr lang="pl-PL" dirty="0" err="1"/>
              <a:t>Hierarchical</a:t>
            </a:r>
            <a:r>
              <a:rPr lang="pl-PL" dirty="0"/>
              <a:t> Clustering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BDDDC8D-5049-4406-B0EB-01A74AD08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26</a:t>
            </a:fld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05751AD8-172F-414D-BF69-A6ED2ED33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136" y="1356594"/>
            <a:ext cx="6755727" cy="490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47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46B45B-5B03-4CB5-AC08-B34A8F41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Agglomerative</a:t>
            </a:r>
            <a:r>
              <a:rPr lang="pl-PL" dirty="0"/>
              <a:t> </a:t>
            </a:r>
            <a:r>
              <a:rPr lang="pl-PL" dirty="0" err="1"/>
              <a:t>Hierarchical</a:t>
            </a:r>
            <a:r>
              <a:rPr lang="pl-PL" dirty="0"/>
              <a:t> Clustering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2DC1382-2AF9-4CE5-8183-A2C8D195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27</a:t>
            </a:fld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EB03A4B-F4BC-43B4-8755-4A76D9C0E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457" y="1176451"/>
            <a:ext cx="7081085" cy="514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0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399A8BB-54AB-4750-81F8-333B8F33C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28</a:t>
            </a:fld>
            <a:endParaRPr lang="pl-PL"/>
          </a:p>
        </p:txBody>
      </p:sp>
      <p:pic>
        <p:nvPicPr>
          <p:cNvPr id="5" name="Symbol zastępczy zawartości 5">
            <a:extLst>
              <a:ext uri="{FF2B5EF4-FFF2-40B4-BE49-F238E27FC236}">
                <a16:creationId xmlns:a16="http://schemas.microsoft.com/office/drawing/2014/main" id="{8C989041-1AA5-45E2-981A-3879A6C10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5" y="656949"/>
            <a:ext cx="8512987" cy="5067254"/>
          </a:xfrm>
        </p:spPr>
      </p:pic>
    </p:spTree>
    <p:extLst>
      <p:ext uri="{BB962C8B-B14F-4D97-AF65-F5344CB8AC3E}">
        <p14:creationId xmlns:p14="http://schemas.microsoft.com/office/powerpoint/2010/main" val="3969315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56271" y="2488497"/>
            <a:ext cx="8897566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pl-PL" sz="2400" b="1" dirty="0">
              <a:solidFill>
                <a:prstClr val="black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r>
              <a:rPr lang="pl-PL" sz="4400" b="1" dirty="0">
                <a:solidFill>
                  <a:prstClr val="black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Dziękuję za uwagę</a:t>
            </a:r>
          </a:p>
        </p:txBody>
      </p:sp>
      <p:pic>
        <p:nvPicPr>
          <p:cNvPr id="9" name="Obraz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55" y="166965"/>
            <a:ext cx="1758722" cy="571357"/>
          </a:xfrm>
          <a:prstGeom prst="rect">
            <a:avLst/>
          </a:prstGeom>
        </p:spPr>
      </p:pic>
      <p:sp>
        <p:nvSpPr>
          <p:cNvPr id="11" name="Podtytuł 2"/>
          <p:cNvSpPr txBox="1">
            <a:spLocks/>
          </p:cNvSpPr>
          <p:nvPr/>
        </p:nvSpPr>
        <p:spPr>
          <a:xfrm>
            <a:off x="156271" y="4707827"/>
            <a:ext cx="6858000" cy="1297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l-PL" sz="1800" b="1" dirty="0">
                <a:solidFill>
                  <a:schemeClr val="tx1"/>
                </a:solidFill>
              </a:rPr>
              <a:t>Dr Sebastian Wójcik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l-PL" sz="1600" i="1" dirty="0">
                <a:solidFill>
                  <a:schemeClr val="tx1"/>
                </a:solidFill>
              </a:rPr>
              <a:t>Kierownik Działu Statystyki Matematycznej</a:t>
            </a:r>
          </a:p>
          <a:p>
            <a:r>
              <a:rPr lang="pl-PL" sz="1800" b="1">
                <a:solidFill>
                  <a:schemeClr val="tx1"/>
                </a:solidFill>
                <a:hlinkClick r:id="rId5"/>
              </a:rPr>
              <a:t>s.wojcik@</a:t>
            </a:r>
            <a:r>
              <a:rPr lang="pl-PL" sz="1800" b="1" dirty="0">
                <a:solidFill>
                  <a:schemeClr val="tx1"/>
                </a:solidFill>
                <a:hlinkClick r:id="rId5"/>
              </a:rPr>
              <a:t>stat.gov.pl</a:t>
            </a:r>
            <a:endParaRPr lang="pl-PL" sz="1800" b="1" dirty="0">
              <a:solidFill>
                <a:schemeClr val="tx1"/>
              </a:solidFill>
            </a:endParaRPr>
          </a:p>
          <a:p>
            <a:endParaRPr lang="pl-PL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88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BE5198-A13C-4D5F-870E-698DAFB2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to jest </a:t>
            </a:r>
            <a:r>
              <a:rPr lang="pl-PL" dirty="0" err="1"/>
              <a:t>klastrowanie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3C0DB40-0D53-44CF-A27C-AAC2EF734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l-PL" altLang="pl-PL" dirty="0">
                <a:latin typeface="Verdana" panose="020B0604030504040204" pitchFamily="34" charset="0"/>
              </a:rPr>
              <a:t>Klaster to grupa obiektów:</a:t>
            </a:r>
          </a:p>
          <a:p>
            <a:r>
              <a:rPr lang="pl-PL" altLang="pl-PL" dirty="0">
                <a:latin typeface="Verdana" panose="020B0604030504040204" pitchFamily="34" charset="0"/>
              </a:rPr>
              <a:t>Obiekty w klastrze są podobne do siebie</a:t>
            </a:r>
          </a:p>
          <a:p>
            <a:r>
              <a:rPr lang="pl-PL" altLang="pl-PL" dirty="0">
                <a:latin typeface="Verdana" panose="020B0604030504040204" pitchFamily="34" charset="0"/>
              </a:rPr>
              <a:t>Obiekty w klastrze nie są podobne do obiektów w innych klastrach</a:t>
            </a:r>
          </a:p>
          <a:p>
            <a:pPr marL="0" indent="0">
              <a:buNone/>
            </a:pPr>
            <a:endParaRPr lang="pl-PL" altLang="pl-PL" dirty="0"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pl-PL" altLang="pl-PL" b="1" dirty="0" err="1">
                <a:latin typeface="Verdana" panose="020B0604030504040204" pitchFamily="34" charset="0"/>
              </a:rPr>
              <a:t>Klastrowanie</a:t>
            </a:r>
            <a:r>
              <a:rPr lang="pl-PL" altLang="pl-PL" b="1" dirty="0">
                <a:latin typeface="Verdana" panose="020B0604030504040204" pitchFamily="34" charset="0"/>
              </a:rPr>
              <a:t> </a:t>
            </a:r>
            <a:r>
              <a:rPr lang="pl-PL" altLang="pl-PL" dirty="0">
                <a:latin typeface="Verdana" panose="020B0604030504040204" pitchFamily="34" charset="0"/>
              </a:rPr>
              <a:t>to grupowanie obiektów w oparciu o </a:t>
            </a:r>
            <a:r>
              <a:rPr lang="pl-PL" altLang="pl-PL" i="1" dirty="0">
                <a:latin typeface="Verdana" panose="020B0604030504040204" pitchFamily="34" charset="0"/>
              </a:rPr>
              <a:t>podobieństwo</a:t>
            </a:r>
            <a:r>
              <a:rPr lang="pl-PL" altLang="pl-PL" dirty="0">
                <a:latin typeface="Verdana" panose="020B0604030504040204" pitchFamily="34" charset="0"/>
              </a:rPr>
              <a:t> bądź </a:t>
            </a:r>
            <a:r>
              <a:rPr lang="pl-PL" altLang="pl-PL" i="1" dirty="0">
                <a:latin typeface="Verdana" panose="020B0604030504040204" pitchFamily="34" charset="0"/>
              </a:rPr>
              <a:t>bliskość</a:t>
            </a:r>
            <a:r>
              <a:rPr lang="pl-PL" altLang="pl-PL" dirty="0">
                <a:latin typeface="Verdana" panose="020B0604030504040204" pitchFamily="34" charset="0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089DB9D-03E6-4EDA-9436-34F83393E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8079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D66B63-087C-4639-95A5-8A84412C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altLang="pl-PL" dirty="0">
                <a:latin typeface="Verdana" panose="020B0604030504040204" pitchFamily="34" charset="0"/>
              </a:rPr>
              <a:t>W jakim celu </a:t>
            </a:r>
            <a:r>
              <a:rPr lang="pl-PL" altLang="pl-PL" dirty="0" err="1">
                <a:latin typeface="Verdana" panose="020B0604030504040204" pitchFamily="34" charset="0"/>
              </a:rPr>
              <a:t>klastrować</a:t>
            </a:r>
            <a:r>
              <a:rPr lang="pl-PL" altLang="pl-PL" dirty="0">
                <a:latin typeface="Verdana" panose="020B0604030504040204" pitchFamily="34" charset="0"/>
              </a:rPr>
              <a:t> (grupować) obiekty?</a:t>
            </a:r>
            <a:br>
              <a:rPr lang="pl-PL" altLang="pl-PL" dirty="0">
                <a:latin typeface="Verdana" panose="020B0604030504040204" pitchFamily="34" charset="0"/>
              </a:rPr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244623-ECA2-4363-8150-9211B4BD1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altLang="pl-PL" dirty="0">
                <a:latin typeface="Verdana" panose="020B0604030504040204" pitchFamily="34" charset="0"/>
              </a:rPr>
              <a:t>Wykryć wzorce</a:t>
            </a:r>
          </a:p>
          <a:p>
            <a:r>
              <a:rPr lang="pl-PL" altLang="pl-PL" dirty="0">
                <a:latin typeface="Verdana" panose="020B0604030504040204" pitchFamily="34" charset="0"/>
              </a:rPr>
              <a:t>Wizualizować dane</a:t>
            </a:r>
          </a:p>
          <a:p>
            <a:r>
              <a:rPr lang="pl-PL" altLang="pl-PL" dirty="0">
                <a:latin typeface="Verdana" panose="020B0604030504040204" pitchFamily="34" charset="0"/>
              </a:rPr>
              <a:t>Wstępnie przetworzyć dane</a:t>
            </a:r>
          </a:p>
          <a:p>
            <a:r>
              <a:rPr lang="pl-PL" altLang="pl-PL" dirty="0">
                <a:latin typeface="Verdana" panose="020B0604030504040204" pitchFamily="34" charset="0"/>
              </a:rPr>
              <a:t>Wykryć wartości odstające</a:t>
            </a:r>
          </a:p>
          <a:p>
            <a:pPr marL="0" indent="0">
              <a:buNone/>
            </a:pPr>
            <a:endParaRPr lang="pl-PL" altLang="pl-PL" dirty="0"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pl-PL" altLang="pl-PL" sz="2900" b="1">
                <a:solidFill>
                  <a:srgbClr val="001D77"/>
                </a:solidFill>
                <a:latin typeface="Verdana" panose="020B0604030504040204" pitchFamily="34" charset="0"/>
                <a:cs typeface="+mj-cs"/>
              </a:rPr>
              <a:t>Zastosowanie</a:t>
            </a:r>
            <a:endParaRPr lang="pl-PL" altLang="pl-PL" sz="2900" b="1" dirty="0">
              <a:solidFill>
                <a:srgbClr val="001D77"/>
              </a:solidFill>
              <a:latin typeface="Verdana" panose="020B0604030504040204" pitchFamily="34" charset="0"/>
              <a:cs typeface="+mj-cs"/>
            </a:endParaRPr>
          </a:p>
          <a:p>
            <a:r>
              <a:rPr lang="pl-PL" altLang="pl-PL" dirty="0">
                <a:latin typeface="Verdana" panose="020B0604030504040204" pitchFamily="34" charset="0"/>
              </a:rPr>
              <a:t>Podział klientów na grupy -&gt; </a:t>
            </a:r>
            <a:r>
              <a:rPr lang="pl-PL" altLang="pl-PL" dirty="0" err="1">
                <a:latin typeface="Verdana" panose="020B0604030504040204" pitchFamily="34" charset="0"/>
              </a:rPr>
              <a:t>targetowanie</a:t>
            </a:r>
            <a:r>
              <a:rPr lang="pl-PL" altLang="pl-PL" dirty="0">
                <a:latin typeface="Verdana" panose="020B0604030504040204" pitchFamily="34" charset="0"/>
              </a:rPr>
              <a:t> oferty wg grup</a:t>
            </a:r>
          </a:p>
          <a:p>
            <a:r>
              <a:rPr lang="pl-PL" altLang="pl-PL" dirty="0">
                <a:latin typeface="Verdana" panose="020B0604030504040204" pitchFamily="34" charset="0"/>
              </a:rPr>
              <a:t>Klasyfikacja nowych gatunków roślin i zwierząt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CCFB0BA-9915-44D1-82B1-57416E91D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048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DC2EAD-44F4-4F69-8BF2-162C16E5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altLang="pl-PL" dirty="0">
                <a:latin typeface="Verdana" panose="020B0604030504040204" pitchFamily="34" charset="0"/>
              </a:rPr>
              <a:t>Jak </a:t>
            </a:r>
            <a:r>
              <a:rPr lang="pl-PL" altLang="pl-PL" dirty="0" err="1">
                <a:latin typeface="Verdana" panose="020B0604030504040204" pitchFamily="34" charset="0"/>
              </a:rPr>
              <a:t>klastrować</a:t>
            </a:r>
            <a:r>
              <a:rPr lang="pl-PL" altLang="pl-PL" dirty="0">
                <a:latin typeface="Verdana" panose="020B0604030504040204" pitchFamily="34" charset="0"/>
              </a:rPr>
              <a:t>?</a:t>
            </a:r>
            <a:br>
              <a:rPr lang="pl-PL" altLang="pl-PL" dirty="0">
                <a:latin typeface="Verdana" panose="020B0604030504040204" pitchFamily="34" charset="0"/>
              </a:rPr>
            </a:br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9468F360-3661-4676-8E63-33708B5D9C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l-PL" altLang="pl-PL" dirty="0">
                    <a:latin typeface="Verdana" panose="020B0604030504040204" pitchFamily="34" charset="0"/>
                  </a:rPr>
                  <a:t>Potrzebujemy miarę podobieństwa </a:t>
                </a:r>
                <a14:m>
                  <m:oMath xmlns:m="http://schemas.openxmlformats.org/officeDocument/2006/math">
                    <m:r>
                      <a:rPr lang="pl-PL" altLang="pl-PL" i="1">
                        <a:latin typeface="Cambria Math"/>
                      </a:rPr>
                      <m:t>𝑑</m:t>
                    </m:r>
                    <m:d>
                      <m:dPr>
                        <m:ctrlPr>
                          <a:rPr lang="pl-PL" alt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altLang="pl-PL" i="1">
                            <a:latin typeface="Cambria Math"/>
                          </a:rPr>
                          <m:t>…,…</m:t>
                        </m:r>
                      </m:e>
                    </m:d>
                  </m:oMath>
                </a14:m>
                <a:endParaRPr lang="pl-PL" altLang="pl-PL" dirty="0">
                  <a:latin typeface="Verdana" panose="020B0604030504040204" pitchFamily="34" charset="0"/>
                </a:endParaRPr>
              </a:p>
              <a:p>
                <a:r>
                  <a:rPr lang="pl-PL" altLang="pl-PL" dirty="0">
                    <a:latin typeface="Verdana" panose="020B0604030504040204" pitchFamily="34" charset="0"/>
                  </a:rPr>
                  <a:t>Jeśli zmienne są numeryczne można wybrać metrykę: Euklidesowa, Manhattan itp.</a:t>
                </a:r>
              </a:p>
              <a:p>
                <a:r>
                  <a:rPr lang="pl-PL" altLang="pl-PL" dirty="0">
                    <a:latin typeface="Verdana" panose="020B0604030504040204" pitchFamily="34" charset="0"/>
                  </a:rPr>
                  <a:t>Jeśli zmienne są kategoryczne, to można zastosować własną metrykę lub zakodować zmienną jako zmienne 0-1 -&gt; patrz </a:t>
                </a:r>
                <a:r>
                  <a:rPr lang="pl-PL" altLang="pl-PL" dirty="0" err="1">
                    <a:latin typeface="Verdana" panose="020B0604030504040204" pitchFamily="34" charset="0"/>
                  </a:rPr>
                  <a:t>j.w</a:t>
                </a:r>
                <a:r>
                  <a:rPr lang="pl-PL" altLang="pl-PL" dirty="0">
                    <a:latin typeface="Verdana" panose="020B0604030504040204" pitchFamily="34" charset="0"/>
                  </a:rPr>
                  <a:t>.</a:t>
                </a:r>
              </a:p>
              <a:p>
                <a:r>
                  <a:rPr lang="pl-PL" altLang="pl-PL" dirty="0">
                    <a:latin typeface="Verdana" panose="020B0604030504040204" pitchFamily="34" charset="0"/>
                  </a:rPr>
                  <a:t>Standaryzujemy dane, jeżeli mamy różne jednostki</a:t>
                </a:r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9468F360-3661-4676-8E63-33708B5D9C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4" t="-245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6C7EF3B-F104-4A0C-A6A1-E52E170F7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7306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B8FA47-9501-4A8C-BA32-6A74595C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K-</a:t>
            </a:r>
            <a:r>
              <a:rPr lang="pl-PL" dirty="0" err="1"/>
              <a:t>Means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210ACC2E-D5AC-4513-A005-ADAE97B0C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pl-PL" altLang="pl-PL" dirty="0">
                    <a:latin typeface="Verdana" panose="020B0604030504040204" pitchFamily="34" charset="0"/>
                  </a:rPr>
                  <a:t>Oznaczenia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pl-PL" altLang="pl-PL" i="1">
                        <a:latin typeface="Cambria Math"/>
                      </a:rPr>
                      <m:t>𝑥</m:t>
                    </m:r>
                  </m:oMath>
                </a14:m>
                <a:r>
                  <a:rPr lang="pl-PL" altLang="pl-PL" dirty="0">
                    <a:latin typeface="Verdana" panose="020B0604030504040204" pitchFamily="34" charset="0"/>
                  </a:rPr>
                  <a:t> – obiekt opisany przez wektor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l-PL" altLang="pl-PL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altLang="pl-PL" i="1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pl-PL" altLang="pl-PL" dirty="0">
                    <a:latin typeface="Verdana" panose="020B0604030504040204" pitchFamily="34" charset="0"/>
                  </a:rPr>
                  <a:t> – wektor średnich arytmetycznych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l-PL" alt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altLang="pl-PL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pl-PL" alt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altLang="pl-PL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pl-PL" altLang="pl-PL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pl-PL" altLang="pl-PL" dirty="0">
                    <a:latin typeface="Verdana" panose="020B0604030504040204" pitchFamily="34" charset="0"/>
                  </a:rPr>
                  <a:t> – centroida klastra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altLang="pl-PL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pl-PL" altLang="pl-PL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altLang="pl-PL" dirty="0">
                    <a:latin typeface="Verdana" panose="020B0604030504040204" pitchFamily="34" charset="0"/>
                  </a:rPr>
                  <a:t> (wektor średnich arytmetycznych klastra)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l-PL" alt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altLang="pl-PL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pl-PL" altLang="pl-PL" i="1">
                            <a:latin typeface="Cambria Math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pl-PL" altLang="pl-PL" dirty="0">
                    <a:latin typeface="Verdana" panose="020B0604030504040204" pitchFamily="34" charset="0"/>
                  </a:rPr>
                  <a:t> - liczba klastrów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l-PL" alt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alt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altLang="pl-PL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pl-PL" altLang="pl-PL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pl-PL" altLang="pl-PL" dirty="0">
                    <a:latin typeface="Verdana" panose="020B0604030504040204" pitchFamily="34" charset="0"/>
                  </a:rPr>
                  <a:t> - liczba obiektów w klastrze</a:t>
                </a:r>
              </a:p>
              <a:p>
                <a:pPr marL="0" indent="0">
                  <a:buNone/>
                </a:pPr>
                <a:endParaRPr lang="pl-PL" altLang="pl-PL" dirty="0">
                  <a:latin typeface="Verdana" panose="020B0604030504040204" pitchFamily="34" charset="0"/>
                </a:endParaRPr>
              </a:p>
              <a:p>
                <a:pPr marL="0" indent="0">
                  <a:buNone/>
                </a:pPr>
                <a:r>
                  <a:rPr lang="pl-PL" altLang="pl-PL" dirty="0">
                    <a:latin typeface="Verdana" panose="020B0604030504040204" pitchFamily="34" charset="0"/>
                  </a:rPr>
                  <a:t>Kryteria</a:t>
                </a:r>
              </a:p>
              <a:p>
                <a:r>
                  <a:rPr lang="pl-PL" altLang="pl-PL" dirty="0" err="1">
                    <a:latin typeface="Verdana" panose="020B0604030504040204" pitchFamily="34" charset="0"/>
                  </a:rPr>
                  <a:t>Compactness</a:t>
                </a:r>
                <a:r>
                  <a:rPr lang="pl-PL" altLang="pl-PL" dirty="0">
                    <a:latin typeface="Verdana" panose="020B0604030504040204" pitchFamily="34" charset="0"/>
                  </a:rPr>
                  <a:t> – miara to </a:t>
                </a:r>
                <a:r>
                  <a:rPr lang="pl-PL" altLang="pl-PL" dirty="0" err="1">
                    <a:latin typeface="Verdana" panose="020B0604030504040204" pitchFamily="34" charset="0"/>
                  </a:rPr>
                  <a:t>Within</a:t>
                </a:r>
                <a:r>
                  <a:rPr lang="pl-PL" altLang="pl-PL" dirty="0">
                    <a:latin typeface="Verdana" panose="020B0604030504040204" pitchFamily="34" charset="0"/>
                  </a:rPr>
                  <a:t> Cluster Sum of </a:t>
                </a:r>
                <a:r>
                  <a:rPr lang="pl-PL" altLang="pl-PL" dirty="0" err="1">
                    <a:latin typeface="Verdana" panose="020B0604030504040204" pitchFamily="34" charset="0"/>
                  </a:rPr>
                  <a:t>Squares</a:t>
                </a:r>
                <a:endParaRPr lang="pl-PL" altLang="pl-PL" dirty="0">
                  <a:latin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altLang="pl-PL" i="1">
                          <a:latin typeface="Cambria Math"/>
                        </a:rPr>
                        <m:t>𝑊𝑆𝑆</m:t>
                      </m:r>
                      <m:r>
                        <a:rPr lang="pl-PL" altLang="pl-PL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l-PL" altLang="pl-P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l-PL" altLang="pl-PL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pl-PL" altLang="pl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altLang="pl-PL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l-PL" altLang="pl-PL" i="1"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l-PL" altLang="pl-P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l-PL" altLang="pl-PL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pl-PL" altLang="pl-PL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pl-PL" altLang="pl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altLang="pl-PL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l-PL" altLang="pl-PL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pl-PL" altLang="pl-PL" i="1">
                                  <a:latin typeface="Cambria Math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pl-PL" altLang="pl-P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l-PL" altLang="pl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l-PL" altLang="pl-PL" i="1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pl-PL" altLang="pl-PL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pl-PL" altLang="pl-P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altLang="pl-PL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pl-PL" altLang="pl-PL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l-PL" altLang="pl-PL" i="1">
                                                  <a:latin typeface="Cambria Math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pl-PL" altLang="pl-PL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pl-PL" altLang="pl-PL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pl-PL" altLang="pl-PL" dirty="0">
                  <a:latin typeface="Verdana" panose="020B0604030504040204" pitchFamily="34" charset="0"/>
                </a:endParaRPr>
              </a:p>
              <a:p>
                <a:r>
                  <a:rPr lang="pl-PL" altLang="pl-PL" dirty="0" err="1">
                    <a:latin typeface="Verdana" panose="020B0604030504040204" pitchFamily="34" charset="0"/>
                  </a:rPr>
                  <a:t>Separation</a:t>
                </a:r>
                <a:r>
                  <a:rPr lang="pl-PL" altLang="pl-PL" dirty="0">
                    <a:latin typeface="Verdana" panose="020B0604030504040204" pitchFamily="34" charset="0"/>
                  </a:rPr>
                  <a:t> – miara to </a:t>
                </a:r>
                <a:r>
                  <a:rPr lang="pl-PL" altLang="pl-PL" dirty="0" err="1">
                    <a:latin typeface="Verdana" panose="020B0604030504040204" pitchFamily="34" charset="0"/>
                  </a:rPr>
                  <a:t>Between</a:t>
                </a:r>
                <a:r>
                  <a:rPr lang="pl-PL" altLang="pl-PL" dirty="0">
                    <a:latin typeface="Verdana" panose="020B0604030504040204" pitchFamily="34" charset="0"/>
                  </a:rPr>
                  <a:t> Cluster Sum of </a:t>
                </a:r>
                <a:r>
                  <a:rPr lang="pl-PL" altLang="pl-PL" dirty="0" err="1">
                    <a:latin typeface="Verdana" panose="020B0604030504040204" pitchFamily="34" charset="0"/>
                  </a:rPr>
                  <a:t>Squares</a:t>
                </a:r>
                <a:endParaRPr lang="pl-PL" altLang="pl-PL" dirty="0">
                  <a:latin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altLang="pl-PL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l-PL" altLang="pl-PL" i="1">
                          <a:latin typeface="Cambria Math"/>
                        </a:rPr>
                        <m:t>𝑆𝑆</m:t>
                      </m:r>
                      <m:r>
                        <a:rPr lang="pl-PL" altLang="pl-PL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l-PL" altLang="pl-P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l-PL" altLang="pl-PL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pl-PL" altLang="pl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altLang="pl-PL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l-PL" altLang="pl-PL" i="1"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l-PL" altLang="pl-P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altLang="pl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altLang="pl-PL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l-PL" altLang="pl-PL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pl-PL" altLang="pl-PL" i="1">
                              <a:latin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pl-PL" altLang="pl-P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l-PL" altLang="pl-P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altLang="pl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altLang="pl-PL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pl-PL" altLang="pl-P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altLang="pl-PL" i="1">
                                              <a:latin typeface="Cambria Math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l-PL" altLang="pl-PL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pl-PL" altLang="pl-PL" i="1">
                                      <a:latin typeface="Cambria Math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l-PL" altLang="pl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altLang="pl-PL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pl-PL" altLang="pl-PL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l-PL" altLang="pl-PL" dirty="0">
                  <a:latin typeface="Verdana" panose="020B0604030504040204" pitchFamily="34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210ACC2E-D5AC-4513-A005-ADAE97B0C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7" t="-245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F153AFE-68FC-42E3-8DE4-7C8C5771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170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F1F0C9-70E4-47EC-A9CB-4B061E2EE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K-</a:t>
            </a:r>
            <a:r>
              <a:rPr lang="pl-PL" dirty="0" err="1"/>
              <a:t>Means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18FBDF7-8975-4378-A4A8-3BCE7423C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08" y="1376040"/>
            <a:ext cx="2963520" cy="4800924"/>
          </a:xfrm>
        </p:spPr>
        <p:txBody>
          <a:bodyPr/>
          <a:lstStyle/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Krok 1.</a:t>
            </a:r>
          </a:p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Wybór k. </a:t>
            </a:r>
          </a:p>
          <a:p>
            <a:pPr marL="0" indent="0">
              <a:buNone/>
            </a:pPr>
            <a:endParaRPr lang="pl-PL" altLang="pl-PL" dirty="0"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Losowe wygenerowanie </a:t>
            </a:r>
          </a:p>
          <a:p>
            <a:pPr marL="0" indent="0">
              <a:buNone/>
            </a:pPr>
            <a:r>
              <a:rPr lang="pl-PL" altLang="pl-PL" i="1" dirty="0">
                <a:latin typeface="Verdana" panose="020B0604030504040204" pitchFamily="34" charset="0"/>
              </a:rPr>
              <a:t>k </a:t>
            </a:r>
            <a:r>
              <a:rPr lang="pl-PL" altLang="pl-PL" dirty="0">
                <a:latin typeface="Verdana" panose="020B0604030504040204" pitchFamily="34" charset="0"/>
              </a:rPr>
              <a:t>centroid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0E511A2-A267-4641-9D46-A5965C11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7</a:t>
            </a:fld>
            <a:endParaRPr lang="pl-PL"/>
          </a:p>
        </p:txBody>
      </p:sp>
      <p:pic>
        <p:nvPicPr>
          <p:cNvPr id="5" name="Picture 3" descr="D:\MATEMATYKA\UR zajęcia\Analiza danych w R\kM1.PNG">
            <a:extLst>
              <a:ext uri="{FF2B5EF4-FFF2-40B4-BE49-F238E27FC236}">
                <a16:creationId xmlns:a16="http://schemas.microsoft.com/office/drawing/2014/main" id="{9C88B59E-F02A-4D4A-8579-55C048ACE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527" y="664115"/>
            <a:ext cx="5136697" cy="538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280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F8F002-99C9-4CF2-B9BE-0D7BF987C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K-</a:t>
            </a:r>
            <a:r>
              <a:rPr lang="pl-PL" dirty="0" err="1"/>
              <a:t>Means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63FCD1-234E-4716-9F6E-8AAE5F7D7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08" y="1461752"/>
            <a:ext cx="3354138" cy="4690473"/>
          </a:xfrm>
        </p:spPr>
        <p:txBody>
          <a:bodyPr/>
          <a:lstStyle/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Krok 2.</a:t>
            </a:r>
          </a:p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Przypisanie każdego punktu </a:t>
            </a:r>
          </a:p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do najbliższej centroidy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20F67B0-44C2-4279-AD7F-55C966F3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8</a:t>
            </a:fld>
            <a:endParaRPr lang="pl-PL"/>
          </a:p>
        </p:txBody>
      </p:sp>
      <p:pic>
        <p:nvPicPr>
          <p:cNvPr id="5" name="Picture 2" descr="D:\MATEMATYKA\UR zajęcia\Analiza danych w R\kM2.PNG">
            <a:extLst>
              <a:ext uri="{FF2B5EF4-FFF2-40B4-BE49-F238E27FC236}">
                <a16:creationId xmlns:a16="http://schemas.microsoft.com/office/drawing/2014/main" id="{77E77A1E-3F27-4F15-A9F2-7B70E8416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46" y="896003"/>
            <a:ext cx="5106756" cy="52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672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9302E1-E9C8-434C-979A-1ED1E7B1F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K-</a:t>
            </a:r>
            <a:r>
              <a:rPr lang="pl-PL" dirty="0" err="1"/>
              <a:t>Means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452F8C2-E3D5-43FD-BACC-ABEB9A02E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07" y="1461752"/>
            <a:ext cx="4286293" cy="4761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Krok 3.</a:t>
            </a:r>
          </a:p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Przesunięcie centroid do </a:t>
            </a:r>
          </a:p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średniej lokalizacji </a:t>
            </a:r>
          </a:p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każdego klastra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6204572-89DB-4BDA-A54B-CB63CB29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9</a:t>
            </a:fld>
            <a:endParaRPr lang="pl-PL"/>
          </a:p>
        </p:txBody>
      </p:sp>
      <p:pic>
        <p:nvPicPr>
          <p:cNvPr id="5" name="Picture 2" descr="D:\MATEMATYKA\UR zajęcia\Analiza danych w R\kM2a.PNG">
            <a:extLst>
              <a:ext uri="{FF2B5EF4-FFF2-40B4-BE49-F238E27FC236}">
                <a16:creationId xmlns:a16="http://schemas.microsoft.com/office/drawing/2014/main" id="{C311E4E2-3A72-4B40-9DE6-41E311D5A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992" y="922038"/>
            <a:ext cx="5225116" cy="530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306692"/>
      </p:ext>
    </p:extLst>
  </p:cSld>
  <p:clrMapOvr>
    <a:masterClrMapping/>
  </p:clrMapOvr>
</p:sld>
</file>

<file path=ppt/theme/theme1.xml><?xml version="1.0" encoding="utf-8"?>
<a:theme xmlns:a="http://schemas.openxmlformats.org/drawingml/2006/main" name="1_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1675</TotalTime>
  <Words>1165</Words>
  <Application>Microsoft Office PowerPoint</Application>
  <PresentationFormat>Pokaz na ekranie (4:3)</PresentationFormat>
  <Paragraphs>166</Paragraphs>
  <Slides>29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Fira Sans</vt:lpstr>
      <vt:lpstr>Verdana</vt:lpstr>
      <vt:lpstr>Wingdings 3</vt:lpstr>
      <vt:lpstr>1_Motyw pakietu Office</vt:lpstr>
      <vt:lpstr>Prezentacja programu PowerPoint</vt:lpstr>
      <vt:lpstr>Plan szkolenia</vt:lpstr>
      <vt:lpstr>Co to jest klastrowanie?</vt:lpstr>
      <vt:lpstr>W jakim celu klastrować (grupować) obiekty? </vt:lpstr>
      <vt:lpstr>Jak klastrować? 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</vt:lpstr>
      <vt:lpstr>Mean-Shift Clustering</vt:lpstr>
      <vt:lpstr>Mean-Shift Clustering</vt:lpstr>
      <vt:lpstr>Mean-Shift Clustering</vt:lpstr>
      <vt:lpstr>DBSCAN</vt:lpstr>
      <vt:lpstr>DBSCAN</vt:lpstr>
      <vt:lpstr>DBSCAN</vt:lpstr>
      <vt:lpstr>Algorytm Expectation–Maximization (EM) z wykorzystaniem Gaussian Mixture Models (GMM)</vt:lpstr>
      <vt:lpstr>EM+GMM</vt:lpstr>
      <vt:lpstr>Agglomerative Hierarchical Clustering</vt:lpstr>
      <vt:lpstr>Agglomerative Hierarchical Clustering</vt:lpstr>
      <vt:lpstr>Agglomerative Hierarchical Clustering </vt:lpstr>
      <vt:lpstr>Agglomerative Hierarchical Clustering</vt:lpstr>
      <vt:lpstr>Agglomerative Hierarchical Clustering</vt:lpstr>
      <vt:lpstr>Agglomerative Hierarchical Clustering</vt:lpstr>
      <vt:lpstr>Prezentacja programu PowerPoint</vt:lpstr>
      <vt:lpstr>Prezentacja programu PowerPoint</vt:lpstr>
    </vt:vector>
  </TitlesOfParts>
  <Company>USrzeszow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Teraźniejszość i przyszłość ukraińskiej emigracji pracowniczej  w Europie</dc:title>
  <dc:creator>Bożek Elżbieta</dc:creator>
  <cp:lastModifiedBy>Wójcik Sebastian</cp:lastModifiedBy>
  <cp:revision>166</cp:revision>
  <dcterms:created xsi:type="dcterms:W3CDTF">2019-01-23T09:10:56Z</dcterms:created>
  <dcterms:modified xsi:type="dcterms:W3CDTF">2023-10-11T12:00:15Z</dcterms:modified>
</cp:coreProperties>
</file>